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7"/>
  </p:notesMasterIdLst>
  <p:sldIdLst>
    <p:sldId id="256" r:id="rId2"/>
    <p:sldId id="257" r:id="rId3"/>
    <p:sldId id="258" r:id="rId4"/>
    <p:sldId id="259" r:id="rId5"/>
    <p:sldId id="260" r:id="rId6"/>
    <p:sldId id="261" r:id="rId7"/>
    <p:sldId id="346" r:id="rId8"/>
    <p:sldId id="347"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40" r:id="rId44"/>
    <p:sldId id="341" r:id="rId45"/>
    <p:sldId id="298" r:id="rId46"/>
    <p:sldId id="299" r:id="rId47"/>
    <p:sldId id="300" r:id="rId48"/>
    <p:sldId id="301" r:id="rId49"/>
    <p:sldId id="302" r:id="rId50"/>
    <p:sldId id="303" r:id="rId51"/>
    <p:sldId id="304" r:id="rId52"/>
    <p:sldId id="305" r:id="rId53"/>
    <p:sldId id="338" r:id="rId54"/>
    <p:sldId id="343" r:id="rId55"/>
    <p:sldId id="344"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3" r:id="rId72"/>
    <p:sldId id="342" r:id="rId73"/>
    <p:sldId id="325" r:id="rId74"/>
    <p:sldId id="327" r:id="rId75"/>
    <p:sldId id="328" r:id="rId76"/>
    <p:sldId id="339" r:id="rId77"/>
    <p:sldId id="345" r:id="rId78"/>
    <p:sldId id="330" r:id="rId79"/>
    <p:sldId id="331" r:id="rId80"/>
    <p:sldId id="332" r:id="rId81"/>
    <p:sldId id="333" r:id="rId82"/>
    <p:sldId id="334" r:id="rId83"/>
    <p:sldId id="335" r:id="rId84"/>
    <p:sldId id="336" r:id="rId85"/>
    <p:sldId id="337" r:id="rId86"/>
  </p:sldIdLst>
  <p:sldSz cx="18288000" cy="10287000"/>
  <p:notesSz cx="6858000" cy="9144000"/>
  <p:embeddedFontLst>
    <p:embeddedFont>
      <p:font typeface="Aileron" panose="020B0604020202020204" charset="-94"/>
      <p:regular r:id="rId88"/>
    </p:embeddedFont>
    <p:embeddedFont>
      <p:font typeface="Aileron Bold" panose="020B0604020202020204" charset="-94"/>
      <p:regular r:id="rId89"/>
    </p:embeddedFont>
    <p:embeddedFont>
      <p:font typeface="Aileron Heavy" panose="020B0604020202020204" charset="-94"/>
      <p:regular r:id="rId90"/>
    </p:embeddedFont>
    <p:embeddedFont>
      <p:font typeface="Arimo" panose="020B0604020202020204" charset="0"/>
      <p:regular r:id="rId91"/>
    </p:embeddedFont>
    <p:embeddedFont>
      <p:font typeface="Arimo Bold" panose="020B0604020202020204" charset="0"/>
      <p:regular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35" y="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0A8DE-9CD8-4221-8CF3-3AF46C4AEBE0}" type="datetimeFigureOut">
              <a:rPr lang="tr-TR" smtClean="0"/>
              <a:t>3.03.2025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A39E7-9D01-423D-A724-B855C81E2DA2}" type="slidenum">
              <a:rPr lang="tr-TR" smtClean="0"/>
              <a:t>‹#›</a:t>
            </a:fld>
            <a:endParaRPr lang="tr-TR"/>
          </a:p>
        </p:txBody>
      </p:sp>
    </p:spTree>
    <p:extLst>
      <p:ext uri="{BB962C8B-B14F-4D97-AF65-F5344CB8AC3E}">
        <p14:creationId xmlns:p14="http://schemas.microsoft.com/office/powerpoint/2010/main" val="293871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CFAA39E7-9D01-423D-A724-B855C81E2DA2}" type="slidenum">
              <a:rPr lang="tr-TR" smtClean="0"/>
              <a:t>5</a:t>
            </a:fld>
            <a:endParaRPr lang="tr-TR"/>
          </a:p>
        </p:txBody>
      </p:sp>
    </p:spTree>
    <p:extLst>
      <p:ext uri="{BB962C8B-B14F-4D97-AF65-F5344CB8AC3E}">
        <p14:creationId xmlns:p14="http://schemas.microsoft.com/office/powerpoint/2010/main" val="3800985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3027508" y="7459335"/>
            <a:ext cx="2030449" cy="1984764"/>
          </a:xfrm>
          <a:custGeom>
            <a:avLst/>
            <a:gdLst/>
            <a:ahLst/>
            <a:cxnLst/>
            <a:rect l="l" t="t" r="r" b="b"/>
            <a:pathLst>
              <a:path w="2030449" h="1984764">
                <a:moveTo>
                  <a:pt x="0" y="0"/>
                </a:moveTo>
                <a:lnTo>
                  <a:pt x="2030448" y="0"/>
                </a:lnTo>
                <a:lnTo>
                  <a:pt x="2030448" y="1984764"/>
                </a:lnTo>
                <a:lnTo>
                  <a:pt x="0" y="1984764"/>
                </a:lnTo>
                <a:lnTo>
                  <a:pt x="0" y="0"/>
                </a:lnTo>
                <a:close/>
              </a:path>
            </a:pathLst>
          </a:custGeom>
          <a:blipFill>
            <a:blip r:embed="rId2"/>
            <a:stretch>
              <a:fillRect/>
            </a:stretch>
          </a:blipFill>
        </p:spPr>
        <p:txBody>
          <a:bodyPr/>
          <a:lstStyle/>
          <a:p>
            <a:endParaRPr lang="en-US"/>
          </a:p>
        </p:txBody>
      </p:sp>
      <p:sp>
        <p:nvSpPr>
          <p:cNvPr id="6" name="Freeform 6"/>
          <p:cNvSpPr/>
          <p:nvPr/>
        </p:nvSpPr>
        <p:spPr>
          <a:xfrm>
            <a:off x="11505128" y="842901"/>
            <a:ext cx="5075208" cy="1902626"/>
          </a:xfrm>
          <a:custGeom>
            <a:avLst/>
            <a:gdLst/>
            <a:ahLst/>
            <a:cxnLst/>
            <a:rect l="l" t="t" r="r" b="b"/>
            <a:pathLst>
              <a:path w="5075208" h="1902626">
                <a:moveTo>
                  <a:pt x="0" y="0"/>
                </a:moveTo>
                <a:lnTo>
                  <a:pt x="5075208" y="0"/>
                </a:lnTo>
                <a:lnTo>
                  <a:pt x="5075208" y="1902626"/>
                </a:lnTo>
                <a:lnTo>
                  <a:pt x="0" y="1902626"/>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9022399" y="4218940"/>
            <a:ext cx="9797464" cy="478155"/>
          </a:xfrm>
          <a:prstGeom prst="rect">
            <a:avLst/>
          </a:prstGeom>
        </p:spPr>
        <p:txBody>
          <a:bodyPr lIns="0" tIns="0" rIns="0" bIns="0" rtlCol="0" anchor="t">
            <a:spAutoFit/>
          </a:bodyPr>
          <a:lstStyle/>
          <a:p>
            <a:pPr algn="ctr">
              <a:lnSpc>
                <a:spcPts val="3795"/>
              </a:lnSpc>
            </a:pPr>
            <a:r>
              <a:rPr lang="en-US" sz="3300" dirty="0">
                <a:solidFill>
                  <a:srgbClr val="434E29"/>
                </a:solidFill>
                <a:latin typeface="Aileron Bold"/>
              </a:rPr>
              <a:t>Research Focus &amp; Functions &amp; Services </a:t>
            </a:r>
          </a:p>
        </p:txBody>
      </p:sp>
      <p:sp>
        <p:nvSpPr>
          <p:cNvPr id="8" name="TextBox 8"/>
          <p:cNvSpPr txBox="1"/>
          <p:nvPr/>
        </p:nvSpPr>
        <p:spPr>
          <a:xfrm>
            <a:off x="9144000" y="5126193"/>
            <a:ext cx="9530116" cy="1044392"/>
          </a:xfrm>
          <a:prstGeom prst="rect">
            <a:avLst/>
          </a:prstGeom>
        </p:spPr>
        <p:txBody>
          <a:bodyPr lIns="0" tIns="0" rIns="0" bIns="0" rtlCol="0" anchor="t">
            <a:spAutoFit/>
          </a:bodyPr>
          <a:lstStyle/>
          <a:p>
            <a:pPr algn="ctr">
              <a:lnSpc>
                <a:spcPts val="4257"/>
              </a:lnSpc>
            </a:pPr>
            <a:r>
              <a:rPr lang="en-US" sz="2838" spc="28" dirty="0">
                <a:solidFill>
                  <a:srgbClr val="808F5B">
                    <a:alpha val="95686"/>
                  </a:srgbClr>
                </a:solidFill>
                <a:latin typeface="Aileron"/>
              </a:rPr>
              <a:t>Prof. Dr. Ahmet Erhan </a:t>
            </a:r>
            <a:r>
              <a:rPr lang="en-US" sz="2838" spc="28" dirty="0" err="1">
                <a:solidFill>
                  <a:srgbClr val="808F5B">
                    <a:alpha val="95686"/>
                  </a:srgbClr>
                </a:solidFill>
                <a:latin typeface="Aileron"/>
              </a:rPr>
              <a:t>Aksoylu</a:t>
            </a:r>
            <a:r>
              <a:rPr lang="en-US" sz="2838" spc="28">
                <a:solidFill>
                  <a:srgbClr val="808F5B">
                    <a:alpha val="95686"/>
                  </a:srgbClr>
                </a:solidFill>
                <a:latin typeface="Aileron"/>
              </a:rPr>
              <a:t> </a:t>
            </a:r>
          </a:p>
          <a:p>
            <a:pPr algn="ctr">
              <a:lnSpc>
                <a:spcPts val="4257"/>
              </a:lnSpc>
            </a:pPr>
            <a:r>
              <a:rPr lang="en-US" sz="2838" spc="28">
                <a:solidFill>
                  <a:srgbClr val="808F5B">
                    <a:alpha val="95686"/>
                  </a:srgbClr>
                </a:solidFill>
                <a:latin typeface="Aileron"/>
              </a:rPr>
              <a:t>Dr. Burcu Selen Çaglayan</a:t>
            </a:r>
          </a:p>
        </p:txBody>
      </p:sp>
      <p:pic>
        <p:nvPicPr>
          <p:cNvPr id="10" name="Resim 9" descr="dış mekan, ağaç, kaya, dere, akarsu içeren bir resim&#10;&#10;Yapay zeka tarafından oluşturulan içerik yanlış olabilir.">
            <a:extLst>
              <a:ext uri="{FF2B5EF4-FFF2-40B4-BE49-F238E27FC236}">
                <a16:creationId xmlns:a16="http://schemas.microsoft.com/office/drawing/2014/main" id="{AE6E91D7-F9F7-C82F-9CDA-557AF4A44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0"/>
            <a:ext cx="6835216" cy="10287000"/>
          </a:xfrm>
          <a:prstGeom prst="rect">
            <a:avLst/>
          </a:prstGeom>
        </p:spPr>
      </p:pic>
      <p:sp>
        <p:nvSpPr>
          <p:cNvPr id="12" name="AutoShape 3"/>
          <p:cNvSpPr/>
          <p:nvPr/>
        </p:nvSpPr>
        <p:spPr>
          <a:xfrm>
            <a:off x="1028700" y="4089320"/>
            <a:ext cx="6733111" cy="2108361"/>
          </a:xfrm>
          <a:prstGeom prst="rect">
            <a:avLst/>
          </a:prstGeom>
          <a:solidFill>
            <a:srgbClr val="5D7963"/>
          </a:solidFill>
        </p:spPr>
        <p:txBody>
          <a:bodyPr/>
          <a:lstStyle/>
          <a:p>
            <a:endParaRPr lang="en-US"/>
          </a:p>
        </p:txBody>
      </p:sp>
      <p:sp>
        <p:nvSpPr>
          <p:cNvPr id="13" name="TextBox 4"/>
          <p:cNvSpPr txBox="1"/>
          <p:nvPr/>
        </p:nvSpPr>
        <p:spPr>
          <a:xfrm>
            <a:off x="1557267" y="4351655"/>
            <a:ext cx="5836623" cy="1526540"/>
          </a:xfrm>
          <a:prstGeom prst="rect">
            <a:avLst/>
          </a:prstGeom>
        </p:spPr>
        <p:txBody>
          <a:bodyPr lIns="0" tIns="0" rIns="0" bIns="0" rtlCol="0" anchor="t">
            <a:spAutoFit/>
          </a:bodyPr>
          <a:lstStyle/>
          <a:p>
            <a:pPr>
              <a:lnSpc>
                <a:spcPts val="4059"/>
              </a:lnSpc>
            </a:pPr>
            <a:r>
              <a:rPr lang="en-US" sz="2899" spc="202" dirty="0">
                <a:solidFill>
                  <a:srgbClr val="FFFFFF"/>
                </a:solidFill>
                <a:latin typeface="Aileron Bold"/>
              </a:rPr>
              <a:t>SYNTHETIC NATURAL GAS &amp; HYDROGEN PRODUCTION TECHNOLOGIES LAB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33315" y="2920610"/>
            <a:ext cx="1567179" cy="1571657"/>
          </a:xfrm>
          <a:custGeom>
            <a:avLst/>
            <a:gdLst/>
            <a:ahLst/>
            <a:cxnLst/>
            <a:rect l="l" t="t" r="r" b="b"/>
            <a:pathLst>
              <a:path w="1567179" h="1571657">
                <a:moveTo>
                  <a:pt x="0" y="0"/>
                </a:moveTo>
                <a:lnTo>
                  <a:pt x="1567179" y="0"/>
                </a:lnTo>
                <a:lnTo>
                  <a:pt x="1567179" y="1571657"/>
                </a:lnTo>
                <a:lnTo>
                  <a:pt x="0" y="1571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033315" y="5733042"/>
            <a:ext cx="1567179" cy="1571657"/>
          </a:xfrm>
          <a:custGeom>
            <a:avLst/>
            <a:gdLst/>
            <a:ahLst/>
            <a:cxnLst/>
            <a:rect l="l" t="t" r="r" b="b"/>
            <a:pathLst>
              <a:path w="1567179" h="1571657">
                <a:moveTo>
                  <a:pt x="0" y="0"/>
                </a:moveTo>
                <a:lnTo>
                  <a:pt x="1567179" y="0"/>
                </a:lnTo>
                <a:lnTo>
                  <a:pt x="1567179" y="1571657"/>
                </a:lnTo>
                <a:lnTo>
                  <a:pt x="0" y="1571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111780" y="3169430"/>
            <a:ext cx="7266256" cy="1074016"/>
            <a:chOff x="0" y="0"/>
            <a:chExt cx="9688341" cy="1432022"/>
          </a:xfrm>
        </p:grpSpPr>
        <p:sp>
          <p:nvSpPr>
            <p:cNvPr id="7" name="TextBox 7"/>
            <p:cNvSpPr txBox="1"/>
            <p:nvPr/>
          </p:nvSpPr>
          <p:spPr>
            <a:xfrm>
              <a:off x="0" y="-66675"/>
              <a:ext cx="9688341"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Bold"/>
                </a:rPr>
                <a:t>RESEARCH CATALYST</a:t>
              </a:r>
            </a:p>
          </p:txBody>
        </p:sp>
        <p:sp>
          <p:nvSpPr>
            <p:cNvPr id="8" name="TextBox 8"/>
            <p:cNvSpPr txBox="1"/>
            <p:nvPr/>
          </p:nvSpPr>
          <p:spPr>
            <a:xfrm>
              <a:off x="0" y="847822"/>
              <a:ext cx="9688341" cy="584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Catalysts in powder form; research-only use </a:t>
              </a:r>
            </a:p>
          </p:txBody>
        </p:sp>
      </p:grpSp>
      <p:grpSp>
        <p:nvGrpSpPr>
          <p:cNvPr id="9" name="Group 9"/>
          <p:cNvGrpSpPr/>
          <p:nvPr/>
        </p:nvGrpSpPr>
        <p:grpSpPr>
          <a:xfrm>
            <a:off x="3111780" y="5816124"/>
            <a:ext cx="7569707" cy="1550266"/>
            <a:chOff x="0" y="0"/>
            <a:chExt cx="10092943" cy="2067022"/>
          </a:xfrm>
        </p:grpSpPr>
        <p:sp>
          <p:nvSpPr>
            <p:cNvPr id="10" name="TextBox 10"/>
            <p:cNvSpPr txBox="1"/>
            <p:nvPr/>
          </p:nvSpPr>
          <p:spPr>
            <a:xfrm>
              <a:off x="0" y="-66675"/>
              <a:ext cx="10092943"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Bold"/>
                </a:rPr>
                <a:t>TECHNICAL CATALYST</a:t>
              </a:r>
            </a:p>
          </p:txBody>
        </p:sp>
        <p:sp>
          <p:nvSpPr>
            <p:cNvPr id="11" name="TextBox 11"/>
            <p:cNvSpPr txBox="1"/>
            <p:nvPr/>
          </p:nvSpPr>
          <p:spPr>
            <a:xfrm>
              <a:off x="0" y="847822"/>
              <a:ext cx="10092943" cy="121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Catalysts in granular or pellet form; industrial and practical use</a:t>
              </a:r>
            </a:p>
          </p:txBody>
        </p:sp>
      </p:grpSp>
      <p:pic>
        <p:nvPicPr>
          <p:cNvPr id="17" name="Resim 16" descr="yaprak, bitki, dış mekan, yeşil içeren bir resim&#10;&#10;Yapay zeka tarafından oluşturulan içerik yanlış olabilir.">
            <a:extLst>
              <a:ext uri="{FF2B5EF4-FFF2-40B4-BE49-F238E27FC236}">
                <a16:creationId xmlns:a16="http://schemas.microsoft.com/office/drawing/2014/main" id="{49DD2116-25A7-BE09-5B45-AE69A1C92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717" y="0"/>
            <a:ext cx="6832283" cy="10287000"/>
          </a:xfrm>
          <a:prstGeom prst="rect">
            <a:avLst/>
          </a:prstGeom>
        </p:spPr>
      </p:pic>
      <p:sp>
        <p:nvSpPr>
          <p:cNvPr id="18" name="AutoShape 3"/>
          <p:cNvSpPr/>
          <p:nvPr/>
        </p:nvSpPr>
        <p:spPr>
          <a:xfrm>
            <a:off x="12294500" y="1202649"/>
            <a:ext cx="5151358" cy="8098838"/>
          </a:xfrm>
          <a:prstGeom prst="rect">
            <a:avLst/>
          </a:prstGeom>
          <a:solidFill>
            <a:srgbClr val="5D7963"/>
          </a:solidFill>
        </p:spPr>
        <p:txBody>
          <a:bodyPr/>
          <a:lstStyle/>
          <a:p>
            <a:endParaRPr lang="en-US"/>
          </a:p>
        </p:txBody>
      </p:sp>
      <p:sp>
        <p:nvSpPr>
          <p:cNvPr id="19" name="TextBox 12"/>
          <p:cNvSpPr txBox="1"/>
          <p:nvPr/>
        </p:nvSpPr>
        <p:spPr>
          <a:xfrm>
            <a:off x="12606800" y="4546473"/>
            <a:ext cx="4526759" cy="1213104"/>
          </a:xfrm>
          <a:prstGeom prst="rect">
            <a:avLst/>
          </a:prstGeom>
        </p:spPr>
        <p:txBody>
          <a:bodyPr lIns="0" tIns="0" rIns="0" bIns="0" rtlCol="0" anchor="t">
            <a:spAutoFit/>
          </a:bodyPr>
          <a:lstStyle/>
          <a:p>
            <a:pPr algn="ctr">
              <a:lnSpc>
                <a:spcPts val="4788"/>
              </a:lnSpc>
            </a:pPr>
            <a:r>
              <a:rPr lang="en-US" sz="4200" spc="75">
                <a:solidFill>
                  <a:srgbClr val="FFFFFF"/>
                </a:solidFill>
                <a:latin typeface="Aileron Bold"/>
              </a:rPr>
              <a:t>A LITTLE TERMINOLOGY… </a:t>
            </a:r>
          </a:p>
        </p:txBody>
      </p:sp>
      <p:grpSp>
        <p:nvGrpSpPr>
          <p:cNvPr id="20" name="Group 13"/>
          <p:cNvGrpSpPr/>
          <p:nvPr/>
        </p:nvGrpSpPr>
        <p:grpSpPr>
          <a:xfrm>
            <a:off x="17143420" y="9586538"/>
            <a:ext cx="587815" cy="558423"/>
            <a:chOff x="0" y="0"/>
            <a:chExt cx="154815" cy="147074"/>
          </a:xfrm>
        </p:grpSpPr>
        <p:sp>
          <p:nvSpPr>
            <p:cNvPr id="21" name="Freeform 14"/>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2" name="TextBox 15"/>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10</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5D7963"/>
          </a:solidFill>
        </p:spPr>
        <p:txBody>
          <a:bodyPr/>
          <a:lstStyle/>
          <a:p>
            <a:endParaRPr lang="en-US"/>
          </a:p>
        </p:txBody>
      </p:sp>
      <p:grpSp>
        <p:nvGrpSpPr>
          <p:cNvPr id="3" name="Group 3"/>
          <p:cNvGrpSpPr/>
          <p:nvPr/>
        </p:nvGrpSpPr>
        <p:grpSpPr>
          <a:xfrm>
            <a:off x="3097732" y="3640236"/>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D2E5BF"/>
            </a:solidFill>
          </p:spPr>
          <p:txBody>
            <a:bodyPr/>
            <a:lstStyle/>
            <a:p>
              <a:endParaRPr lang="en-US"/>
            </a:p>
          </p:txBody>
        </p:sp>
        <p:sp>
          <p:nvSpPr>
            <p:cNvPr id="5" name="TextBox 5"/>
            <p:cNvSpPr txBox="1"/>
            <p:nvPr/>
          </p:nvSpPr>
          <p:spPr>
            <a:xfrm>
              <a:off x="0" y="57150"/>
              <a:ext cx="812800" cy="755650"/>
            </a:xfrm>
            <a:prstGeom prst="rect">
              <a:avLst/>
            </a:prstGeom>
          </p:spPr>
          <p:txBody>
            <a:bodyPr lIns="50800" tIns="50800" rIns="50800" bIns="50800" rtlCol="0" anchor="ctr"/>
            <a:lstStyle/>
            <a:p>
              <a:pPr algn="ctr">
                <a:lnSpc>
                  <a:spcPts val="2399"/>
                </a:lnSpc>
              </a:pPr>
              <a:endParaRPr/>
            </a:p>
          </p:txBody>
        </p:sp>
      </p:grpSp>
      <p:sp>
        <p:nvSpPr>
          <p:cNvPr id="6" name="TextBox 6"/>
          <p:cNvSpPr txBox="1"/>
          <p:nvPr/>
        </p:nvSpPr>
        <p:spPr>
          <a:xfrm>
            <a:off x="9896475" y="2228850"/>
            <a:ext cx="7806962" cy="5676899"/>
          </a:xfrm>
          <a:prstGeom prst="rect">
            <a:avLst/>
          </a:prstGeom>
        </p:spPr>
        <p:txBody>
          <a:bodyPr lIns="0" tIns="0" rIns="0" bIns="0" rtlCol="0" anchor="t">
            <a:spAutoFit/>
          </a:bodyPr>
          <a:lstStyle/>
          <a:p>
            <a:pPr algn="just">
              <a:lnSpc>
                <a:spcPts val="4500"/>
              </a:lnSpc>
            </a:pPr>
            <a:r>
              <a:rPr lang="en-US" sz="2500" spc="25">
                <a:solidFill>
                  <a:srgbClr val="5D7963"/>
                </a:solidFill>
                <a:latin typeface="Aileron Bold"/>
              </a:rPr>
              <a:t>Fundamental methods</a:t>
            </a:r>
            <a:r>
              <a:rPr lang="en-US" sz="2500" spc="25">
                <a:solidFill>
                  <a:srgbClr val="5D7963"/>
                </a:solidFill>
                <a:latin typeface="Aileron"/>
              </a:rPr>
              <a:t>, which include computational chemistry, kinetic modeling and reactor design, focus on </a:t>
            </a:r>
            <a:r>
              <a:rPr lang="en-US" sz="2500" spc="25">
                <a:solidFill>
                  <a:srgbClr val="5D7963"/>
                </a:solidFill>
                <a:latin typeface="Aileron Bold"/>
              </a:rPr>
              <a:t>reaction mechanisms and engineering principles</a:t>
            </a:r>
            <a:r>
              <a:rPr lang="en-US" sz="2500" spc="25">
                <a:solidFill>
                  <a:srgbClr val="5D7963"/>
                </a:solidFill>
                <a:latin typeface="Aileron"/>
              </a:rPr>
              <a:t>. Such methods are useful </a:t>
            </a:r>
            <a:r>
              <a:rPr lang="en-US" sz="2500" spc="25">
                <a:solidFill>
                  <a:srgbClr val="5D7963"/>
                </a:solidFill>
                <a:latin typeface="Aileron Bold"/>
              </a:rPr>
              <a:t>when mechanistic information</a:t>
            </a:r>
            <a:r>
              <a:rPr lang="en-US" sz="2500" spc="25">
                <a:solidFill>
                  <a:srgbClr val="5D7963"/>
                </a:solidFill>
                <a:latin typeface="Aileron"/>
              </a:rPr>
              <a:t> and/or reactor </a:t>
            </a:r>
            <a:r>
              <a:rPr lang="en-US" sz="2500" spc="25">
                <a:solidFill>
                  <a:srgbClr val="5D7963"/>
                </a:solidFill>
                <a:latin typeface="Aileron Bold"/>
              </a:rPr>
              <a:t>constraints are available a priori</a:t>
            </a:r>
            <a:r>
              <a:rPr lang="en-US" sz="2500" spc="25">
                <a:solidFill>
                  <a:srgbClr val="5D7963"/>
                </a:solidFill>
                <a:latin typeface="Aileron"/>
              </a:rPr>
              <a:t>. </a:t>
            </a:r>
          </a:p>
          <a:p>
            <a:pPr algn="just">
              <a:lnSpc>
                <a:spcPts val="4500"/>
              </a:lnSpc>
            </a:pPr>
            <a:endParaRPr lang="en-US" sz="2500" spc="25">
              <a:solidFill>
                <a:srgbClr val="5D7963"/>
              </a:solidFill>
              <a:latin typeface="Aileron"/>
            </a:endParaRPr>
          </a:p>
          <a:p>
            <a:pPr algn="just">
              <a:lnSpc>
                <a:spcPts val="4500"/>
              </a:lnSpc>
            </a:pPr>
            <a:r>
              <a:rPr lang="en-US" sz="2500" spc="25">
                <a:solidFill>
                  <a:srgbClr val="5D7963"/>
                </a:solidFill>
                <a:latin typeface="Aileron Bold"/>
              </a:rPr>
              <a:t>Empirical methods</a:t>
            </a:r>
            <a:r>
              <a:rPr lang="en-US" sz="2500" spc="25">
                <a:solidFill>
                  <a:srgbClr val="5D7963"/>
                </a:solidFill>
                <a:latin typeface="Aileron"/>
              </a:rPr>
              <a:t> include </a:t>
            </a:r>
            <a:r>
              <a:rPr lang="en-US" sz="2500" spc="25">
                <a:solidFill>
                  <a:srgbClr val="5D7963"/>
                </a:solidFill>
                <a:latin typeface="Aileron Bold"/>
              </a:rPr>
              <a:t>data-driven models</a:t>
            </a:r>
            <a:r>
              <a:rPr lang="en-US" sz="2500" spc="25">
                <a:solidFill>
                  <a:srgbClr val="5D7963"/>
                </a:solidFill>
                <a:latin typeface="Aileron"/>
              </a:rPr>
              <a:t> that make no assumptions on reaction mechanism or the reactor configuration. </a:t>
            </a:r>
          </a:p>
        </p:txBody>
      </p:sp>
      <p:sp>
        <p:nvSpPr>
          <p:cNvPr id="7" name="TextBox 7"/>
          <p:cNvSpPr txBox="1"/>
          <p:nvPr/>
        </p:nvSpPr>
        <p:spPr>
          <a:xfrm>
            <a:off x="2477026" y="1822871"/>
            <a:ext cx="4226363" cy="621030"/>
          </a:xfrm>
          <a:prstGeom prst="rect">
            <a:avLst/>
          </a:prstGeom>
        </p:spPr>
        <p:txBody>
          <a:bodyPr lIns="0" tIns="0" rIns="0" bIns="0" rtlCol="0" anchor="t">
            <a:spAutoFit/>
          </a:bodyPr>
          <a:lstStyle/>
          <a:p>
            <a:pPr algn="ctr">
              <a:lnSpc>
                <a:spcPts val="2519"/>
              </a:lnSpc>
              <a:spcBef>
                <a:spcPct val="0"/>
              </a:spcBef>
            </a:pPr>
            <a:r>
              <a:rPr lang="en-US" sz="1799">
                <a:solidFill>
                  <a:srgbClr val="FFFFFF"/>
                </a:solidFill>
                <a:latin typeface="Aileron"/>
              </a:rPr>
              <a:t>When little is known, empirical methods are preferred</a:t>
            </a:r>
          </a:p>
        </p:txBody>
      </p:sp>
      <p:sp>
        <p:nvSpPr>
          <p:cNvPr id="8" name="TextBox 8"/>
          <p:cNvSpPr txBox="1"/>
          <p:nvPr/>
        </p:nvSpPr>
        <p:spPr>
          <a:xfrm>
            <a:off x="2583233" y="7958702"/>
            <a:ext cx="4013947" cy="9353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Aileron"/>
              </a:rPr>
              <a:t>With more knowledge available, more fundamental methods become more important</a:t>
            </a:r>
          </a:p>
        </p:txBody>
      </p:sp>
      <p:sp>
        <p:nvSpPr>
          <p:cNvPr id="9" name="TextBox 9"/>
          <p:cNvSpPr txBox="1"/>
          <p:nvPr/>
        </p:nvSpPr>
        <p:spPr>
          <a:xfrm>
            <a:off x="3371776" y="4272061"/>
            <a:ext cx="2538013" cy="1736726"/>
          </a:xfrm>
          <a:prstGeom prst="rect">
            <a:avLst/>
          </a:prstGeom>
        </p:spPr>
        <p:txBody>
          <a:bodyPr lIns="0" tIns="0" rIns="0" bIns="0" rtlCol="0" anchor="t">
            <a:spAutoFit/>
          </a:bodyPr>
          <a:lstStyle/>
          <a:p>
            <a:pPr algn="ctr">
              <a:lnSpc>
                <a:spcPts val="3499"/>
              </a:lnSpc>
              <a:spcBef>
                <a:spcPct val="0"/>
              </a:spcBef>
            </a:pPr>
            <a:r>
              <a:rPr lang="en-US" sz="2499">
                <a:solidFill>
                  <a:srgbClr val="4B5A39"/>
                </a:solidFill>
                <a:latin typeface="Aileron"/>
              </a:rPr>
              <a:t>Modeling Methods in Catalysis Research</a:t>
            </a:r>
          </a:p>
        </p:txBody>
      </p:sp>
      <p:grpSp>
        <p:nvGrpSpPr>
          <p:cNvPr id="10" name="Group 10"/>
          <p:cNvGrpSpPr/>
          <p:nvPr/>
        </p:nvGrpSpPr>
        <p:grpSpPr>
          <a:xfrm>
            <a:off x="336621" y="2057231"/>
            <a:ext cx="2013314" cy="2013314"/>
            <a:chOff x="0" y="0"/>
            <a:chExt cx="2684419" cy="2684419"/>
          </a:xfrm>
        </p:grpSpPr>
        <p:grpSp>
          <p:nvGrpSpPr>
            <p:cNvPr id="11" name="Group 11"/>
            <p:cNvGrpSpPr/>
            <p:nvPr/>
          </p:nvGrpSpPr>
          <p:grpSpPr>
            <a:xfrm>
              <a:off x="0" y="0"/>
              <a:ext cx="2684419" cy="2684419"/>
              <a:chOff x="0" y="0"/>
              <a:chExt cx="812800" cy="812800"/>
            </a:xfrm>
          </p:grpSpPr>
          <p:sp>
            <p:nvSpPr>
              <p:cNvPr id="12" name="Freeform 12"/>
              <p:cNvSpPr/>
              <p:nvPr/>
            </p:nvSpPr>
            <p:spPr>
              <a:xfrm>
                <a:off x="0" y="0"/>
                <a:ext cx="812800" cy="812800"/>
              </a:xfrm>
              <a:custGeom>
                <a:avLst/>
                <a:gdLst/>
                <a:ahLst/>
                <a:cxnLst/>
                <a:rect l="l" t="t" r="r" b="b"/>
                <a:pathLst>
                  <a:path w="812800" h="812800">
                    <a:moveTo>
                      <a:pt x="164982" y="0"/>
                    </a:moveTo>
                    <a:lnTo>
                      <a:pt x="647818" y="0"/>
                    </a:lnTo>
                    <a:cubicBezTo>
                      <a:pt x="738935" y="0"/>
                      <a:pt x="812800" y="73865"/>
                      <a:pt x="812800" y="164982"/>
                    </a:cubicBezTo>
                    <a:lnTo>
                      <a:pt x="812800" y="647818"/>
                    </a:lnTo>
                    <a:cubicBezTo>
                      <a:pt x="812800" y="738935"/>
                      <a:pt x="738935" y="812800"/>
                      <a:pt x="647818" y="812800"/>
                    </a:cubicBezTo>
                    <a:lnTo>
                      <a:pt x="164982" y="812800"/>
                    </a:lnTo>
                    <a:cubicBezTo>
                      <a:pt x="73865" y="812800"/>
                      <a:pt x="0" y="738935"/>
                      <a:pt x="0" y="647818"/>
                    </a:cubicBezTo>
                    <a:lnTo>
                      <a:pt x="0" y="164982"/>
                    </a:lnTo>
                    <a:cubicBezTo>
                      <a:pt x="0" y="73865"/>
                      <a:pt x="73865" y="0"/>
                      <a:pt x="164982" y="0"/>
                    </a:cubicBezTo>
                    <a:close/>
                  </a:path>
                </a:pathLst>
              </a:custGeom>
              <a:solidFill>
                <a:srgbClr val="445751"/>
              </a:solidFill>
            </p:spPr>
            <p:txBody>
              <a:bodyPr/>
              <a:lstStyle/>
              <a:p>
                <a:endParaRPr lang="en-US"/>
              </a:p>
            </p:txBody>
          </p:sp>
          <p:sp>
            <p:nvSpPr>
              <p:cNvPr id="13" name="TextBox 13"/>
              <p:cNvSpPr txBox="1"/>
              <p:nvPr/>
            </p:nvSpPr>
            <p:spPr>
              <a:xfrm>
                <a:off x="0" y="57150"/>
                <a:ext cx="812800" cy="755650"/>
              </a:xfrm>
              <a:prstGeom prst="rect">
                <a:avLst/>
              </a:prstGeom>
            </p:spPr>
            <p:txBody>
              <a:bodyPr lIns="50800" tIns="50800" rIns="50800" bIns="50800" rtlCol="0" anchor="ctr"/>
              <a:lstStyle/>
              <a:p>
                <a:pPr algn="ctr">
                  <a:lnSpc>
                    <a:spcPts val="2399"/>
                  </a:lnSpc>
                </a:pPr>
                <a:endParaRPr/>
              </a:p>
            </p:txBody>
          </p:sp>
        </p:grpSp>
        <p:sp>
          <p:nvSpPr>
            <p:cNvPr id="14" name="TextBox 14"/>
            <p:cNvSpPr txBox="1"/>
            <p:nvPr/>
          </p:nvSpPr>
          <p:spPr>
            <a:xfrm>
              <a:off x="241260" y="917805"/>
              <a:ext cx="2201899" cy="801184"/>
            </a:xfrm>
            <a:prstGeom prst="rect">
              <a:avLst/>
            </a:prstGeom>
          </p:spPr>
          <p:txBody>
            <a:bodyPr lIns="0" tIns="0" rIns="0" bIns="0" rtlCol="0" anchor="t">
              <a:spAutoFit/>
            </a:bodyPr>
            <a:lstStyle/>
            <a:p>
              <a:pPr algn="ctr">
                <a:lnSpc>
                  <a:spcPts val="2415"/>
                </a:lnSpc>
              </a:pPr>
              <a:r>
                <a:rPr lang="en-US" sz="1725">
                  <a:solidFill>
                    <a:srgbClr val="FFFFFF"/>
                  </a:solidFill>
                  <a:latin typeface="Aileron"/>
                </a:rPr>
                <a:t>Computational</a:t>
              </a:r>
            </a:p>
            <a:p>
              <a:pPr algn="ctr">
                <a:lnSpc>
                  <a:spcPts val="2415"/>
                </a:lnSpc>
                <a:spcBef>
                  <a:spcPct val="0"/>
                </a:spcBef>
              </a:pPr>
              <a:r>
                <a:rPr lang="en-US" sz="1725">
                  <a:solidFill>
                    <a:srgbClr val="FFFFFF"/>
                  </a:solidFill>
                  <a:latin typeface="Aileron"/>
                </a:rPr>
                <a:t>Chemistry</a:t>
              </a:r>
            </a:p>
          </p:txBody>
        </p:sp>
      </p:grpSp>
      <p:grpSp>
        <p:nvGrpSpPr>
          <p:cNvPr id="15" name="Group 15"/>
          <p:cNvGrpSpPr/>
          <p:nvPr/>
        </p:nvGrpSpPr>
        <p:grpSpPr>
          <a:xfrm>
            <a:off x="6941745" y="2038181"/>
            <a:ext cx="2013314" cy="2032364"/>
            <a:chOff x="0" y="0"/>
            <a:chExt cx="812800" cy="820491"/>
          </a:xfrm>
        </p:grpSpPr>
        <p:sp>
          <p:nvSpPr>
            <p:cNvPr id="16" name="Freeform 16"/>
            <p:cNvSpPr/>
            <p:nvPr/>
          </p:nvSpPr>
          <p:spPr>
            <a:xfrm>
              <a:off x="0" y="0"/>
              <a:ext cx="812800" cy="820491"/>
            </a:xfrm>
            <a:custGeom>
              <a:avLst/>
              <a:gdLst/>
              <a:ahLst/>
              <a:cxnLst/>
              <a:rect l="l" t="t" r="r" b="b"/>
              <a:pathLst>
                <a:path w="812800" h="820491">
                  <a:moveTo>
                    <a:pt x="196113" y="0"/>
                  </a:moveTo>
                  <a:lnTo>
                    <a:pt x="616687" y="0"/>
                  </a:lnTo>
                  <a:cubicBezTo>
                    <a:pt x="724997" y="0"/>
                    <a:pt x="812800" y="87803"/>
                    <a:pt x="812800" y="196113"/>
                  </a:cubicBezTo>
                  <a:lnTo>
                    <a:pt x="812800" y="624377"/>
                  </a:lnTo>
                  <a:cubicBezTo>
                    <a:pt x="812800" y="732688"/>
                    <a:pt x="724997" y="820491"/>
                    <a:pt x="616687" y="820491"/>
                  </a:cubicBezTo>
                  <a:lnTo>
                    <a:pt x="196113" y="820491"/>
                  </a:lnTo>
                  <a:cubicBezTo>
                    <a:pt x="144101" y="820491"/>
                    <a:pt x="94219" y="799829"/>
                    <a:pt x="57440" y="763050"/>
                  </a:cubicBezTo>
                  <a:cubicBezTo>
                    <a:pt x="20662" y="726272"/>
                    <a:pt x="0" y="676390"/>
                    <a:pt x="0" y="624377"/>
                  </a:cubicBezTo>
                  <a:lnTo>
                    <a:pt x="0" y="196113"/>
                  </a:lnTo>
                  <a:cubicBezTo>
                    <a:pt x="0" y="87803"/>
                    <a:pt x="87803" y="0"/>
                    <a:pt x="196113" y="0"/>
                  </a:cubicBezTo>
                  <a:close/>
                </a:path>
              </a:pathLst>
            </a:custGeom>
            <a:solidFill>
              <a:srgbClr val="919997"/>
            </a:solidFill>
          </p:spPr>
          <p:txBody>
            <a:bodyPr/>
            <a:lstStyle/>
            <a:p>
              <a:endParaRPr lang="en-US"/>
            </a:p>
          </p:txBody>
        </p:sp>
        <p:sp>
          <p:nvSpPr>
            <p:cNvPr id="17" name="TextBox 17"/>
            <p:cNvSpPr txBox="1"/>
            <p:nvPr/>
          </p:nvSpPr>
          <p:spPr>
            <a:xfrm>
              <a:off x="0" y="57150"/>
              <a:ext cx="812800" cy="763341"/>
            </a:xfrm>
            <a:prstGeom prst="rect">
              <a:avLst/>
            </a:prstGeom>
          </p:spPr>
          <p:txBody>
            <a:bodyPr lIns="42736" tIns="42736" rIns="42736" bIns="42736" rtlCol="0" anchor="ctr"/>
            <a:lstStyle/>
            <a:p>
              <a:pPr algn="ctr">
                <a:lnSpc>
                  <a:spcPts val="2399"/>
                </a:lnSpc>
              </a:pPr>
              <a:endParaRPr/>
            </a:p>
          </p:txBody>
        </p:sp>
      </p:grpSp>
      <p:sp>
        <p:nvSpPr>
          <p:cNvPr id="18" name="TextBox 18"/>
          <p:cNvSpPr txBox="1"/>
          <p:nvPr/>
        </p:nvSpPr>
        <p:spPr>
          <a:xfrm>
            <a:off x="7112575" y="2562382"/>
            <a:ext cx="1651424" cy="917288"/>
          </a:xfrm>
          <a:prstGeom prst="rect">
            <a:avLst/>
          </a:prstGeom>
        </p:spPr>
        <p:txBody>
          <a:bodyPr lIns="0" tIns="0" rIns="0" bIns="0" rtlCol="0" anchor="t">
            <a:spAutoFit/>
          </a:bodyPr>
          <a:lstStyle/>
          <a:p>
            <a:pPr algn="ctr">
              <a:lnSpc>
                <a:spcPts val="2415"/>
              </a:lnSpc>
            </a:pPr>
            <a:r>
              <a:rPr lang="en-US" sz="1725">
                <a:solidFill>
                  <a:srgbClr val="FFFFFF"/>
                </a:solidFill>
                <a:latin typeface="Aileron"/>
              </a:rPr>
              <a:t>Statistical</a:t>
            </a:r>
          </a:p>
          <a:p>
            <a:pPr algn="ctr">
              <a:lnSpc>
                <a:spcPts val="2415"/>
              </a:lnSpc>
              <a:spcBef>
                <a:spcPct val="0"/>
              </a:spcBef>
            </a:pPr>
            <a:r>
              <a:rPr lang="en-US" sz="1725">
                <a:solidFill>
                  <a:srgbClr val="FFFFFF"/>
                </a:solidFill>
                <a:latin typeface="Aileron"/>
              </a:rPr>
              <a:t>Design of Experiments</a:t>
            </a:r>
          </a:p>
        </p:txBody>
      </p:sp>
      <p:grpSp>
        <p:nvGrpSpPr>
          <p:cNvPr id="19" name="Group 19"/>
          <p:cNvGrpSpPr/>
          <p:nvPr/>
        </p:nvGrpSpPr>
        <p:grpSpPr>
          <a:xfrm>
            <a:off x="336621" y="4176629"/>
            <a:ext cx="2013314" cy="2013314"/>
            <a:chOff x="0" y="0"/>
            <a:chExt cx="2684419" cy="2684419"/>
          </a:xfrm>
        </p:grpSpPr>
        <p:grpSp>
          <p:nvGrpSpPr>
            <p:cNvPr id="20" name="Group 20"/>
            <p:cNvGrpSpPr/>
            <p:nvPr/>
          </p:nvGrpSpPr>
          <p:grpSpPr>
            <a:xfrm>
              <a:off x="0" y="0"/>
              <a:ext cx="2684419" cy="2684419"/>
              <a:chOff x="0" y="0"/>
              <a:chExt cx="812800" cy="812800"/>
            </a:xfrm>
          </p:grpSpPr>
          <p:sp>
            <p:nvSpPr>
              <p:cNvPr id="21" name="Freeform 21"/>
              <p:cNvSpPr/>
              <p:nvPr/>
            </p:nvSpPr>
            <p:spPr>
              <a:xfrm>
                <a:off x="0" y="0"/>
                <a:ext cx="812800" cy="812800"/>
              </a:xfrm>
              <a:custGeom>
                <a:avLst/>
                <a:gdLst/>
                <a:ahLst/>
                <a:cxnLst/>
                <a:rect l="l" t="t" r="r" b="b"/>
                <a:pathLst>
                  <a:path w="812800" h="812800">
                    <a:moveTo>
                      <a:pt x="164982" y="0"/>
                    </a:moveTo>
                    <a:lnTo>
                      <a:pt x="647818" y="0"/>
                    </a:lnTo>
                    <a:cubicBezTo>
                      <a:pt x="738935" y="0"/>
                      <a:pt x="812800" y="73865"/>
                      <a:pt x="812800" y="164982"/>
                    </a:cubicBezTo>
                    <a:lnTo>
                      <a:pt x="812800" y="647818"/>
                    </a:lnTo>
                    <a:cubicBezTo>
                      <a:pt x="812800" y="738935"/>
                      <a:pt x="738935" y="812800"/>
                      <a:pt x="647818" y="812800"/>
                    </a:cubicBezTo>
                    <a:lnTo>
                      <a:pt x="164982" y="812800"/>
                    </a:lnTo>
                    <a:cubicBezTo>
                      <a:pt x="73865" y="812800"/>
                      <a:pt x="0" y="738935"/>
                      <a:pt x="0" y="647818"/>
                    </a:cubicBezTo>
                    <a:lnTo>
                      <a:pt x="0" y="164982"/>
                    </a:lnTo>
                    <a:cubicBezTo>
                      <a:pt x="0" y="73865"/>
                      <a:pt x="73865" y="0"/>
                      <a:pt x="164982" y="0"/>
                    </a:cubicBezTo>
                    <a:close/>
                  </a:path>
                </a:pathLst>
              </a:custGeom>
              <a:solidFill>
                <a:srgbClr val="445751"/>
              </a:solidFill>
            </p:spPr>
            <p:txBody>
              <a:bodyPr/>
              <a:lstStyle/>
              <a:p>
                <a:endParaRPr lang="en-US"/>
              </a:p>
            </p:txBody>
          </p:sp>
          <p:sp>
            <p:nvSpPr>
              <p:cNvPr id="22" name="TextBox 22"/>
              <p:cNvSpPr txBox="1"/>
              <p:nvPr/>
            </p:nvSpPr>
            <p:spPr>
              <a:xfrm>
                <a:off x="0" y="57150"/>
                <a:ext cx="812800" cy="755650"/>
              </a:xfrm>
              <a:prstGeom prst="rect">
                <a:avLst/>
              </a:prstGeom>
            </p:spPr>
            <p:txBody>
              <a:bodyPr lIns="50800" tIns="50800" rIns="50800" bIns="50800" rtlCol="0" anchor="ctr"/>
              <a:lstStyle/>
              <a:p>
                <a:pPr algn="ctr">
                  <a:lnSpc>
                    <a:spcPts val="2399"/>
                  </a:lnSpc>
                </a:pPr>
                <a:endParaRPr/>
              </a:p>
            </p:txBody>
          </p:sp>
        </p:grpSp>
        <p:sp>
          <p:nvSpPr>
            <p:cNvPr id="23" name="TextBox 23"/>
            <p:cNvSpPr txBox="1"/>
            <p:nvPr/>
          </p:nvSpPr>
          <p:spPr>
            <a:xfrm>
              <a:off x="241260" y="917805"/>
              <a:ext cx="2201899" cy="801184"/>
            </a:xfrm>
            <a:prstGeom prst="rect">
              <a:avLst/>
            </a:prstGeom>
          </p:spPr>
          <p:txBody>
            <a:bodyPr lIns="0" tIns="0" rIns="0" bIns="0" rtlCol="0" anchor="t">
              <a:spAutoFit/>
            </a:bodyPr>
            <a:lstStyle/>
            <a:p>
              <a:pPr algn="ctr">
                <a:lnSpc>
                  <a:spcPts val="2415"/>
                </a:lnSpc>
                <a:spcBef>
                  <a:spcPct val="0"/>
                </a:spcBef>
              </a:pPr>
              <a:r>
                <a:rPr lang="en-US" sz="1725">
                  <a:solidFill>
                    <a:srgbClr val="FFFFFF"/>
                  </a:solidFill>
                  <a:latin typeface="Aileron"/>
                </a:rPr>
                <a:t>Kinetic modeling</a:t>
              </a:r>
            </a:p>
          </p:txBody>
        </p:sp>
      </p:grpSp>
      <p:grpSp>
        <p:nvGrpSpPr>
          <p:cNvPr id="24" name="Group 24"/>
          <p:cNvGrpSpPr/>
          <p:nvPr/>
        </p:nvGrpSpPr>
        <p:grpSpPr>
          <a:xfrm>
            <a:off x="6958288" y="4209008"/>
            <a:ext cx="1986656" cy="1986656"/>
            <a:chOff x="0" y="0"/>
            <a:chExt cx="2648875" cy="2648875"/>
          </a:xfrm>
        </p:grpSpPr>
        <p:grpSp>
          <p:nvGrpSpPr>
            <p:cNvPr id="25" name="Group 25"/>
            <p:cNvGrpSpPr/>
            <p:nvPr/>
          </p:nvGrpSpPr>
          <p:grpSpPr>
            <a:xfrm>
              <a:off x="0" y="0"/>
              <a:ext cx="2648875" cy="2648875"/>
              <a:chOff x="0" y="0"/>
              <a:chExt cx="812800" cy="812800"/>
            </a:xfrm>
          </p:grpSpPr>
          <p:sp>
            <p:nvSpPr>
              <p:cNvPr id="26" name="Freeform 26"/>
              <p:cNvSpPr/>
              <p:nvPr/>
            </p:nvSpPr>
            <p:spPr>
              <a:xfrm>
                <a:off x="0" y="0"/>
                <a:ext cx="812800" cy="812800"/>
              </a:xfrm>
              <a:custGeom>
                <a:avLst/>
                <a:gdLst/>
                <a:ahLst/>
                <a:cxnLst/>
                <a:rect l="l" t="t" r="r" b="b"/>
                <a:pathLst>
                  <a:path w="812800" h="812800">
                    <a:moveTo>
                      <a:pt x="164982" y="0"/>
                    </a:moveTo>
                    <a:lnTo>
                      <a:pt x="647818" y="0"/>
                    </a:lnTo>
                    <a:cubicBezTo>
                      <a:pt x="738935" y="0"/>
                      <a:pt x="812800" y="73865"/>
                      <a:pt x="812800" y="164982"/>
                    </a:cubicBezTo>
                    <a:lnTo>
                      <a:pt x="812800" y="647818"/>
                    </a:lnTo>
                    <a:cubicBezTo>
                      <a:pt x="812800" y="738935"/>
                      <a:pt x="738935" y="812800"/>
                      <a:pt x="647818" y="812800"/>
                    </a:cubicBezTo>
                    <a:lnTo>
                      <a:pt x="164982" y="812800"/>
                    </a:lnTo>
                    <a:cubicBezTo>
                      <a:pt x="73865" y="812800"/>
                      <a:pt x="0" y="738935"/>
                      <a:pt x="0" y="647818"/>
                    </a:cubicBezTo>
                    <a:lnTo>
                      <a:pt x="0" y="164982"/>
                    </a:lnTo>
                    <a:cubicBezTo>
                      <a:pt x="0" y="73865"/>
                      <a:pt x="73865" y="0"/>
                      <a:pt x="164982" y="0"/>
                    </a:cubicBezTo>
                    <a:close/>
                  </a:path>
                </a:pathLst>
              </a:custGeom>
              <a:solidFill>
                <a:srgbClr val="919997"/>
              </a:solidFill>
            </p:spPr>
            <p:txBody>
              <a:bodyPr/>
              <a:lstStyle/>
              <a:p>
                <a:endParaRPr lang="en-US"/>
              </a:p>
            </p:txBody>
          </p:sp>
          <p:sp>
            <p:nvSpPr>
              <p:cNvPr id="27" name="TextBox 27"/>
              <p:cNvSpPr txBox="1"/>
              <p:nvPr/>
            </p:nvSpPr>
            <p:spPr>
              <a:xfrm>
                <a:off x="0" y="57150"/>
                <a:ext cx="812800" cy="755650"/>
              </a:xfrm>
              <a:prstGeom prst="rect">
                <a:avLst/>
              </a:prstGeom>
            </p:spPr>
            <p:txBody>
              <a:bodyPr lIns="50800" tIns="50800" rIns="50800" bIns="50800" rtlCol="0" anchor="ctr"/>
              <a:lstStyle/>
              <a:p>
                <a:pPr algn="ctr">
                  <a:lnSpc>
                    <a:spcPts val="2399"/>
                  </a:lnSpc>
                </a:pPr>
                <a:endParaRPr/>
              </a:p>
            </p:txBody>
          </p:sp>
        </p:grpSp>
        <p:sp>
          <p:nvSpPr>
            <p:cNvPr id="28" name="TextBox 28"/>
            <p:cNvSpPr txBox="1"/>
            <p:nvPr/>
          </p:nvSpPr>
          <p:spPr>
            <a:xfrm>
              <a:off x="238066" y="914547"/>
              <a:ext cx="2172743" cy="781681"/>
            </a:xfrm>
            <a:prstGeom prst="rect">
              <a:avLst/>
            </a:prstGeom>
          </p:spPr>
          <p:txBody>
            <a:bodyPr lIns="0" tIns="0" rIns="0" bIns="0" rtlCol="0" anchor="t">
              <a:spAutoFit/>
            </a:bodyPr>
            <a:lstStyle/>
            <a:p>
              <a:pPr algn="ctr">
                <a:lnSpc>
                  <a:spcPts val="2383"/>
                </a:lnSpc>
              </a:pPr>
              <a:r>
                <a:rPr lang="en-US" sz="1702">
                  <a:solidFill>
                    <a:srgbClr val="FFFFFF"/>
                  </a:solidFill>
                  <a:latin typeface="Aileron"/>
                </a:rPr>
                <a:t>Data Analysis</a:t>
              </a:r>
            </a:p>
            <a:p>
              <a:pPr algn="ctr">
                <a:lnSpc>
                  <a:spcPts val="2383"/>
                </a:lnSpc>
                <a:spcBef>
                  <a:spcPct val="0"/>
                </a:spcBef>
              </a:pPr>
              <a:r>
                <a:rPr lang="en-US" sz="1702">
                  <a:solidFill>
                    <a:srgbClr val="FFFFFF"/>
                  </a:solidFill>
                  <a:latin typeface="Aileron"/>
                </a:rPr>
                <a:t>Methods</a:t>
              </a:r>
            </a:p>
          </p:txBody>
        </p:sp>
      </p:grpSp>
      <p:grpSp>
        <p:nvGrpSpPr>
          <p:cNvPr id="29" name="Group 29"/>
          <p:cNvGrpSpPr/>
          <p:nvPr/>
        </p:nvGrpSpPr>
        <p:grpSpPr>
          <a:xfrm>
            <a:off x="336621" y="6332920"/>
            <a:ext cx="2013314" cy="2013314"/>
            <a:chOff x="0" y="0"/>
            <a:chExt cx="2684419" cy="2684419"/>
          </a:xfrm>
        </p:grpSpPr>
        <p:grpSp>
          <p:nvGrpSpPr>
            <p:cNvPr id="30" name="Group 30"/>
            <p:cNvGrpSpPr/>
            <p:nvPr/>
          </p:nvGrpSpPr>
          <p:grpSpPr>
            <a:xfrm>
              <a:off x="0" y="0"/>
              <a:ext cx="2684419" cy="2684419"/>
              <a:chOff x="0" y="0"/>
              <a:chExt cx="812800" cy="812800"/>
            </a:xfrm>
          </p:grpSpPr>
          <p:sp>
            <p:nvSpPr>
              <p:cNvPr id="31" name="Freeform 31"/>
              <p:cNvSpPr/>
              <p:nvPr/>
            </p:nvSpPr>
            <p:spPr>
              <a:xfrm>
                <a:off x="0" y="0"/>
                <a:ext cx="812800" cy="812800"/>
              </a:xfrm>
              <a:custGeom>
                <a:avLst/>
                <a:gdLst/>
                <a:ahLst/>
                <a:cxnLst/>
                <a:rect l="l" t="t" r="r" b="b"/>
                <a:pathLst>
                  <a:path w="812800" h="812800">
                    <a:moveTo>
                      <a:pt x="164982" y="0"/>
                    </a:moveTo>
                    <a:lnTo>
                      <a:pt x="647818" y="0"/>
                    </a:lnTo>
                    <a:cubicBezTo>
                      <a:pt x="738935" y="0"/>
                      <a:pt x="812800" y="73865"/>
                      <a:pt x="812800" y="164982"/>
                    </a:cubicBezTo>
                    <a:lnTo>
                      <a:pt x="812800" y="647818"/>
                    </a:lnTo>
                    <a:cubicBezTo>
                      <a:pt x="812800" y="738935"/>
                      <a:pt x="738935" y="812800"/>
                      <a:pt x="647818" y="812800"/>
                    </a:cubicBezTo>
                    <a:lnTo>
                      <a:pt x="164982" y="812800"/>
                    </a:lnTo>
                    <a:cubicBezTo>
                      <a:pt x="73865" y="812800"/>
                      <a:pt x="0" y="738935"/>
                      <a:pt x="0" y="647818"/>
                    </a:cubicBezTo>
                    <a:lnTo>
                      <a:pt x="0" y="164982"/>
                    </a:lnTo>
                    <a:cubicBezTo>
                      <a:pt x="0" y="73865"/>
                      <a:pt x="73865" y="0"/>
                      <a:pt x="164982" y="0"/>
                    </a:cubicBezTo>
                    <a:close/>
                  </a:path>
                </a:pathLst>
              </a:custGeom>
              <a:solidFill>
                <a:srgbClr val="445751"/>
              </a:solidFill>
            </p:spPr>
            <p:txBody>
              <a:bodyPr/>
              <a:lstStyle/>
              <a:p>
                <a:endParaRPr lang="en-US"/>
              </a:p>
            </p:txBody>
          </p:sp>
          <p:sp>
            <p:nvSpPr>
              <p:cNvPr id="32" name="TextBox 32"/>
              <p:cNvSpPr txBox="1"/>
              <p:nvPr/>
            </p:nvSpPr>
            <p:spPr>
              <a:xfrm>
                <a:off x="0" y="57150"/>
                <a:ext cx="812800" cy="755650"/>
              </a:xfrm>
              <a:prstGeom prst="rect">
                <a:avLst/>
              </a:prstGeom>
            </p:spPr>
            <p:txBody>
              <a:bodyPr lIns="50800" tIns="50800" rIns="50800" bIns="50800" rtlCol="0" anchor="ctr"/>
              <a:lstStyle/>
              <a:p>
                <a:pPr algn="ctr">
                  <a:lnSpc>
                    <a:spcPts val="2399"/>
                  </a:lnSpc>
                </a:pPr>
                <a:endParaRPr/>
              </a:p>
            </p:txBody>
          </p:sp>
        </p:grpSp>
        <p:sp>
          <p:nvSpPr>
            <p:cNvPr id="33" name="TextBox 33"/>
            <p:cNvSpPr txBox="1"/>
            <p:nvPr/>
          </p:nvSpPr>
          <p:spPr>
            <a:xfrm>
              <a:off x="241260" y="917805"/>
              <a:ext cx="2201899" cy="801184"/>
            </a:xfrm>
            <a:prstGeom prst="rect">
              <a:avLst/>
            </a:prstGeom>
          </p:spPr>
          <p:txBody>
            <a:bodyPr lIns="0" tIns="0" rIns="0" bIns="0" rtlCol="0" anchor="t">
              <a:spAutoFit/>
            </a:bodyPr>
            <a:lstStyle/>
            <a:p>
              <a:pPr algn="ctr">
                <a:lnSpc>
                  <a:spcPts val="2415"/>
                </a:lnSpc>
              </a:pPr>
              <a:r>
                <a:rPr lang="en-US" sz="1725">
                  <a:solidFill>
                    <a:srgbClr val="FFFFFF"/>
                  </a:solidFill>
                  <a:latin typeface="Aileron"/>
                </a:rPr>
                <a:t>Process</a:t>
              </a:r>
            </a:p>
            <a:p>
              <a:pPr algn="ctr">
                <a:lnSpc>
                  <a:spcPts val="2415"/>
                </a:lnSpc>
                <a:spcBef>
                  <a:spcPct val="0"/>
                </a:spcBef>
              </a:pPr>
              <a:r>
                <a:rPr lang="en-US" sz="1725">
                  <a:solidFill>
                    <a:srgbClr val="FFFFFF"/>
                  </a:solidFill>
                  <a:latin typeface="Aileron"/>
                </a:rPr>
                <a:t>Design</a:t>
              </a:r>
            </a:p>
          </p:txBody>
        </p:sp>
      </p:grpSp>
      <p:grpSp>
        <p:nvGrpSpPr>
          <p:cNvPr id="34" name="Group 34"/>
          <p:cNvGrpSpPr/>
          <p:nvPr/>
        </p:nvGrpSpPr>
        <p:grpSpPr>
          <a:xfrm>
            <a:off x="6931629" y="6332920"/>
            <a:ext cx="2013314" cy="2013314"/>
            <a:chOff x="0" y="0"/>
            <a:chExt cx="812800" cy="812800"/>
          </a:xfrm>
        </p:grpSpPr>
        <p:sp>
          <p:nvSpPr>
            <p:cNvPr id="35" name="Freeform 35"/>
            <p:cNvSpPr/>
            <p:nvPr/>
          </p:nvSpPr>
          <p:spPr>
            <a:xfrm>
              <a:off x="0" y="0"/>
              <a:ext cx="812800" cy="812800"/>
            </a:xfrm>
            <a:custGeom>
              <a:avLst/>
              <a:gdLst/>
              <a:ahLst/>
              <a:cxnLst/>
              <a:rect l="l" t="t" r="r" b="b"/>
              <a:pathLst>
                <a:path w="812800" h="812800">
                  <a:moveTo>
                    <a:pt x="196113" y="0"/>
                  </a:moveTo>
                  <a:lnTo>
                    <a:pt x="616687" y="0"/>
                  </a:lnTo>
                  <a:cubicBezTo>
                    <a:pt x="724997" y="0"/>
                    <a:pt x="812800" y="87803"/>
                    <a:pt x="812800" y="196113"/>
                  </a:cubicBezTo>
                  <a:lnTo>
                    <a:pt x="812800" y="616687"/>
                  </a:lnTo>
                  <a:cubicBezTo>
                    <a:pt x="812800" y="724997"/>
                    <a:pt x="724997" y="812800"/>
                    <a:pt x="616687" y="812800"/>
                  </a:cubicBezTo>
                  <a:lnTo>
                    <a:pt x="196113" y="812800"/>
                  </a:lnTo>
                  <a:cubicBezTo>
                    <a:pt x="87803" y="812800"/>
                    <a:pt x="0" y="724997"/>
                    <a:pt x="0" y="616687"/>
                  </a:cubicBezTo>
                  <a:lnTo>
                    <a:pt x="0" y="196113"/>
                  </a:lnTo>
                  <a:cubicBezTo>
                    <a:pt x="0" y="87803"/>
                    <a:pt x="87803" y="0"/>
                    <a:pt x="196113" y="0"/>
                  </a:cubicBezTo>
                  <a:close/>
                </a:path>
              </a:pathLst>
            </a:custGeom>
            <a:solidFill>
              <a:srgbClr val="919997"/>
            </a:solidFill>
          </p:spPr>
          <p:txBody>
            <a:bodyPr/>
            <a:lstStyle/>
            <a:p>
              <a:endParaRPr lang="en-US"/>
            </a:p>
          </p:txBody>
        </p:sp>
        <p:sp>
          <p:nvSpPr>
            <p:cNvPr id="36" name="TextBox 36"/>
            <p:cNvSpPr txBox="1"/>
            <p:nvPr/>
          </p:nvSpPr>
          <p:spPr>
            <a:xfrm>
              <a:off x="0" y="57150"/>
              <a:ext cx="812800" cy="755650"/>
            </a:xfrm>
            <a:prstGeom prst="rect">
              <a:avLst/>
            </a:prstGeom>
          </p:spPr>
          <p:txBody>
            <a:bodyPr lIns="42736" tIns="42736" rIns="42736" bIns="42736" rtlCol="0" anchor="ctr"/>
            <a:lstStyle/>
            <a:p>
              <a:pPr algn="ctr">
                <a:lnSpc>
                  <a:spcPts val="2399"/>
                </a:lnSpc>
              </a:pPr>
              <a:endParaRPr/>
            </a:p>
          </p:txBody>
        </p:sp>
      </p:grpSp>
      <p:sp>
        <p:nvSpPr>
          <p:cNvPr id="37" name="TextBox 37"/>
          <p:cNvSpPr txBox="1"/>
          <p:nvPr/>
        </p:nvSpPr>
        <p:spPr>
          <a:xfrm>
            <a:off x="7112575" y="6837643"/>
            <a:ext cx="1651424" cy="917288"/>
          </a:xfrm>
          <a:prstGeom prst="rect">
            <a:avLst/>
          </a:prstGeom>
        </p:spPr>
        <p:txBody>
          <a:bodyPr lIns="0" tIns="0" rIns="0" bIns="0" rtlCol="0" anchor="t">
            <a:spAutoFit/>
          </a:bodyPr>
          <a:lstStyle/>
          <a:p>
            <a:pPr algn="ctr">
              <a:lnSpc>
                <a:spcPts val="2415"/>
              </a:lnSpc>
              <a:spcBef>
                <a:spcPct val="0"/>
              </a:spcBef>
            </a:pPr>
            <a:r>
              <a:rPr lang="en-US" sz="1725">
                <a:solidFill>
                  <a:srgbClr val="FFFFFF"/>
                </a:solidFill>
                <a:latin typeface="Aileron"/>
              </a:rPr>
              <a:t>Structure Performance Relationships</a:t>
            </a:r>
          </a:p>
        </p:txBody>
      </p:sp>
      <p:sp>
        <p:nvSpPr>
          <p:cNvPr id="38" name="AutoShape 38"/>
          <p:cNvSpPr/>
          <p:nvPr/>
        </p:nvSpPr>
        <p:spPr>
          <a:xfrm flipH="1">
            <a:off x="4047653" y="7449114"/>
            <a:ext cx="1085107" cy="0"/>
          </a:xfrm>
          <a:prstGeom prst="line">
            <a:avLst/>
          </a:prstGeom>
          <a:ln w="180975" cap="flat">
            <a:solidFill>
              <a:srgbClr val="445751"/>
            </a:solidFill>
            <a:prstDash val="solid"/>
            <a:headEnd type="none" w="sm" len="sm"/>
            <a:tailEnd type="arrow" w="med" len="sm"/>
          </a:ln>
        </p:spPr>
        <p:txBody>
          <a:bodyPr/>
          <a:lstStyle/>
          <a:p>
            <a:endParaRPr lang="en-US"/>
          </a:p>
        </p:txBody>
      </p:sp>
      <p:sp>
        <p:nvSpPr>
          <p:cNvPr id="39" name="AutoShape 39"/>
          <p:cNvSpPr/>
          <p:nvPr/>
        </p:nvSpPr>
        <p:spPr>
          <a:xfrm>
            <a:off x="4047653" y="3091345"/>
            <a:ext cx="1085107" cy="0"/>
          </a:xfrm>
          <a:prstGeom prst="line">
            <a:avLst/>
          </a:prstGeom>
          <a:ln w="180975" cap="flat">
            <a:solidFill>
              <a:srgbClr val="919997"/>
            </a:solidFill>
            <a:prstDash val="solid"/>
            <a:headEnd type="none" w="sm" len="sm"/>
            <a:tailEnd type="arrow" w="med" len="sm"/>
          </a:ln>
        </p:spPr>
        <p:txBody>
          <a:bodyPr/>
          <a:lstStyle/>
          <a:p>
            <a:endParaRPr lang="en-US"/>
          </a:p>
        </p:txBody>
      </p:sp>
      <p:sp>
        <p:nvSpPr>
          <p:cNvPr id="40" name="AutoShape 40"/>
          <p:cNvSpPr/>
          <p:nvPr/>
        </p:nvSpPr>
        <p:spPr>
          <a:xfrm flipV="1">
            <a:off x="6183832" y="3054363"/>
            <a:ext cx="757912" cy="2128923"/>
          </a:xfrm>
          <a:prstGeom prst="line">
            <a:avLst/>
          </a:prstGeom>
          <a:ln w="38100" cap="flat">
            <a:solidFill>
              <a:srgbClr val="445751"/>
            </a:solidFill>
            <a:prstDash val="solid"/>
            <a:headEnd type="none" w="sm" len="sm"/>
            <a:tailEnd type="arrow" w="med" len="sm"/>
          </a:ln>
        </p:spPr>
        <p:txBody>
          <a:bodyPr/>
          <a:lstStyle/>
          <a:p>
            <a:endParaRPr lang="en-US"/>
          </a:p>
        </p:txBody>
      </p:sp>
      <p:sp>
        <p:nvSpPr>
          <p:cNvPr id="41" name="AutoShape 41"/>
          <p:cNvSpPr/>
          <p:nvPr/>
        </p:nvSpPr>
        <p:spPr>
          <a:xfrm>
            <a:off x="6183832" y="5164236"/>
            <a:ext cx="747797" cy="2175341"/>
          </a:xfrm>
          <a:prstGeom prst="line">
            <a:avLst/>
          </a:prstGeom>
          <a:ln w="38100" cap="flat">
            <a:solidFill>
              <a:srgbClr val="445751"/>
            </a:solidFill>
            <a:prstDash val="solid"/>
            <a:headEnd type="none" w="sm" len="sm"/>
            <a:tailEnd type="arrow" w="med" len="sm"/>
          </a:ln>
        </p:spPr>
        <p:txBody>
          <a:bodyPr/>
          <a:lstStyle/>
          <a:p>
            <a:endParaRPr lang="en-US"/>
          </a:p>
        </p:txBody>
      </p:sp>
      <p:sp>
        <p:nvSpPr>
          <p:cNvPr id="42" name="AutoShape 42"/>
          <p:cNvSpPr/>
          <p:nvPr/>
        </p:nvSpPr>
        <p:spPr>
          <a:xfrm>
            <a:off x="6183832" y="5164236"/>
            <a:ext cx="774455" cy="38100"/>
          </a:xfrm>
          <a:prstGeom prst="line">
            <a:avLst/>
          </a:prstGeom>
          <a:ln w="38100" cap="flat">
            <a:solidFill>
              <a:srgbClr val="445751"/>
            </a:solidFill>
            <a:prstDash val="solid"/>
            <a:headEnd type="none" w="sm" len="sm"/>
            <a:tailEnd type="arrow" w="med" len="sm"/>
          </a:ln>
        </p:spPr>
        <p:txBody>
          <a:bodyPr/>
          <a:lstStyle/>
          <a:p>
            <a:endParaRPr lang="en-US"/>
          </a:p>
        </p:txBody>
      </p:sp>
      <p:sp>
        <p:nvSpPr>
          <p:cNvPr id="43" name="AutoShape 43"/>
          <p:cNvSpPr/>
          <p:nvPr/>
        </p:nvSpPr>
        <p:spPr>
          <a:xfrm flipH="1" flipV="1">
            <a:off x="2349935" y="3063888"/>
            <a:ext cx="747797" cy="2119398"/>
          </a:xfrm>
          <a:prstGeom prst="line">
            <a:avLst/>
          </a:prstGeom>
          <a:ln w="38100" cap="flat">
            <a:solidFill>
              <a:srgbClr val="445751"/>
            </a:solidFill>
            <a:prstDash val="solid"/>
            <a:headEnd type="none" w="sm" len="sm"/>
            <a:tailEnd type="arrow" w="med" len="sm"/>
          </a:ln>
        </p:spPr>
        <p:txBody>
          <a:bodyPr/>
          <a:lstStyle/>
          <a:p>
            <a:endParaRPr lang="en-US"/>
          </a:p>
        </p:txBody>
      </p:sp>
      <p:sp>
        <p:nvSpPr>
          <p:cNvPr id="44" name="AutoShape 44"/>
          <p:cNvSpPr/>
          <p:nvPr/>
        </p:nvSpPr>
        <p:spPr>
          <a:xfrm flipH="1">
            <a:off x="2349935" y="5183286"/>
            <a:ext cx="747797" cy="2156291"/>
          </a:xfrm>
          <a:prstGeom prst="line">
            <a:avLst/>
          </a:prstGeom>
          <a:ln w="38100" cap="flat">
            <a:solidFill>
              <a:srgbClr val="445751"/>
            </a:solidFill>
            <a:prstDash val="solid"/>
            <a:headEnd type="none" w="sm" len="sm"/>
            <a:tailEnd type="arrow" w="med" len="sm"/>
          </a:ln>
        </p:spPr>
        <p:txBody>
          <a:bodyPr/>
          <a:lstStyle/>
          <a:p>
            <a:endParaRPr lang="en-US"/>
          </a:p>
        </p:txBody>
      </p:sp>
      <p:sp>
        <p:nvSpPr>
          <p:cNvPr id="45" name="AutoShape 45"/>
          <p:cNvSpPr/>
          <p:nvPr/>
        </p:nvSpPr>
        <p:spPr>
          <a:xfrm flipH="1">
            <a:off x="2349935" y="5183286"/>
            <a:ext cx="747797" cy="0"/>
          </a:xfrm>
          <a:prstGeom prst="line">
            <a:avLst/>
          </a:prstGeom>
          <a:ln w="38100" cap="flat">
            <a:solidFill>
              <a:srgbClr val="445751"/>
            </a:solidFill>
            <a:prstDash val="solid"/>
            <a:headEnd type="none" w="sm" len="sm"/>
            <a:tailEnd type="arrow" w="med" len="sm"/>
          </a:ln>
        </p:spPr>
        <p:txBody>
          <a:bodyPr/>
          <a:lstStyle/>
          <a:p>
            <a:endParaRPr lang="en-US"/>
          </a:p>
        </p:txBody>
      </p:sp>
      <p:sp>
        <p:nvSpPr>
          <p:cNvPr id="46" name="TextBox 46"/>
          <p:cNvSpPr txBox="1"/>
          <p:nvPr/>
        </p:nvSpPr>
        <p:spPr>
          <a:xfrm>
            <a:off x="2370818" y="9645622"/>
            <a:ext cx="4226363" cy="332740"/>
          </a:xfrm>
          <a:prstGeom prst="rect">
            <a:avLst/>
          </a:prstGeom>
        </p:spPr>
        <p:txBody>
          <a:bodyPr lIns="0" tIns="0" rIns="0" bIns="0" rtlCol="0" anchor="t">
            <a:spAutoFit/>
          </a:bodyPr>
          <a:lstStyle/>
          <a:p>
            <a:pPr algn="ctr">
              <a:lnSpc>
                <a:spcPts val="2659"/>
              </a:lnSpc>
              <a:spcBef>
                <a:spcPct val="0"/>
              </a:spcBef>
            </a:pPr>
            <a:r>
              <a:rPr lang="en-US" sz="1899">
                <a:solidFill>
                  <a:srgbClr val="7ED957"/>
                </a:solidFill>
                <a:latin typeface="Arimo"/>
              </a:rPr>
              <a:t>Chem. Soc. Rev., 42 (2013) 6094-6112</a:t>
            </a:r>
          </a:p>
        </p:txBody>
      </p:sp>
      <p:grpSp>
        <p:nvGrpSpPr>
          <p:cNvPr id="47" name="Group 47"/>
          <p:cNvGrpSpPr/>
          <p:nvPr/>
        </p:nvGrpSpPr>
        <p:grpSpPr>
          <a:xfrm>
            <a:off x="17143420" y="9586538"/>
            <a:ext cx="587815" cy="558423"/>
            <a:chOff x="0" y="0"/>
            <a:chExt cx="154815" cy="147074"/>
          </a:xfrm>
        </p:grpSpPr>
        <p:sp>
          <p:nvSpPr>
            <p:cNvPr id="48" name="Freeform 4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49" name="TextBox 4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11</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5D7963"/>
          </a:solidFill>
        </p:spPr>
        <p:txBody>
          <a:bodyPr/>
          <a:lstStyle/>
          <a:p>
            <a:endParaRPr lang="en-US"/>
          </a:p>
        </p:txBody>
      </p:sp>
      <p:grpSp>
        <p:nvGrpSpPr>
          <p:cNvPr id="3" name="Group 3"/>
          <p:cNvGrpSpPr/>
          <p:nvPr/>
        </p:nvGrpSpPr>
        <p:grpSpPr>
          <a:xfrm>
            <a:off x="247313" y="1683649"/>
            <a:ext cx="8790985" cy="6919702"/>
            <a:chOff x="0" y="0"/>
            <a:chExt cx="2315321" cy="1822473"/>
          </a:xfrm>
        </p:grpSpPr>
        <p:sp>
          <p:nvSpPr>
            <p:cNvPr id="4" name="Freeform 4"/>
            <p:cNvSpPr/>
            <p:nvPr/>
          </p:nvSpPr>
          <p:spPr>
            <a:xfrm>
              <a:off x="0" y="0"/>
              <a:ext cx="2315321" cy="1822473"/>
            </a:xfrm>
            <a:custGeom>
              <a:avLst/>
              <a:gdLst/>
              <a:ahLst/>
              <a:cxnLst/>
              <a:rect l="l" t="t" r="r" b="b"/>
              <a:pathLst>
                <a:path w="2315321" h="1822473">
                  <a:moveTo>
                    <a:pt x="44914" y="0"/>
                  </a:moveTo>
                  <a:lnTo>
                    <a:pt x="2270407" y="0"/>
                  </a:lnTo>
                  <a:cubicBezTo>
                    <a:pt x="2282319" y="0"/>
                    <a:pt x="2293743" y="4732"/>
                    <a:pt x="2302166" y="13155"/>
                  </a:cubicBezTo>
                  <a:cubicBezTo>
                    <a:pt x="2310589" y="21578"/>
                    <a:pt x="2315321" y="33002"/>
                    <a:pt x="2315321" y="44914"/>
                  </a:cubicBezTo>
                  <a:lnTo>
                    <a:pt x="2315321" y="1777559"/>
                  </a:lnTo>
                  <a:cubicBezTo>
                    <a:pt x="2315321" y="1789471"/>
                    <a:pt x="2310589" y="1800895"/>
                    <a:pt x="2302166" y="1809318"/>
                  </a:cubicBezTo>
                  <a:cubicBezTo>
                    <a:pt x="2293743" y="1817741"/>
                    <a:pt x="2282319" y="1822473"/>
                    <a:pt x="2270407" y="1822473"/>
                  </a:cubicBezTo>
                  <a:lnTo>
                    <a:pt x="44914" y="1822473"/>
                  </a:lnTo>
                  <a:cubicBezTo>
                    <a:pt x="33002" y="1822473"/>
                    <a:pt x="21578" y="1817741"/>
                    <a:pt x="13155" y="1809318"/>
                  </a:cubicBezTo>
                  <a:cubicBezTo>
                    <a:pt x="4732" y="1800895"/>
                    <a:pt x="0" y="1789471"/>
                    <a:pt x="0" y="1777559"/>
                  </a:cubicBezTo>
                  <a:lnTo>
                    <a:pt x="0" y="44914"/>
                  </a:lnTo>
                  <a:cubicBezTo>
                    <a:pt x="0" y="33002"/>
                    <a:pt x="4732" y="21578"/>
                    <a:pt x="13155" y="13155"/>
                  </a:cubicBezTo>
                  <a:cubicBezTo>
                    <a:pt x="21578" y="4732"/>
                    <a:pt x="33002" y="0"/>
                    <a:pt x="44914" y="0"/>
                  </a:cubicBezTo>
                  <a:close/>
                </a:path>
              </a:pathLst>
            </a:custGeom>
            <a:solidFill>
              <a:srgbClr val="FFFFFF"/>
            </a:solidFill>
          </p:spPr>
          <p:txBody>
            <a:bodyPr/>
            <a:lstStyle/>
            <a:p>
              <a:endParaRPr lang="en-US"/>
            </a:p>
          </p:txBody>
        </p:sp>
        <p:sp>
          <p:nvSpPr>
            <p:cNvPr id="5" name="TextBox 5"/>
            <p:cNvSpPr txBox="1"/>
            <p:nvPr/>
          </p:nvSpPr>
          <p:spPr>
            <a:xfrm>
              <a:off x="0" y="57150"/>
              <a:ext cx="2315321" cy="1765323"/>
            </a:xfrm>
            <a:prstGeom prst="rect">
              <a:avLst/>
            </a:prstGeom>
          </p:spPr>
          <p:txBody>
            <a:bodyPr lIns="50800" tIns="50800" rIns="50800" bIns="50800" rtlCol="0" anchor="ctr"/>
            <a:lstStyle/>
            <a:p>
              <a:pPr algn="ctr">
                <a:lnSpc>
                  <a:spcPts val="2399"/>
                </a:lnSpc>
              </a:pPr>
              <a:endParaRPr/>
            </a:p>
          </p:txBody>
        </p:sp>
      </p:grpSp>
      <p:sp>
        <p:nvSpPr>
          <p:cNvPr id="6" name="Freeform 6"/>
          <p:cNvSpPr/>
          <p:nvPr/>
        </p:nvSpPr>
        <p:spPr>
          <a:xfrm rot="6000">
            <a:off x="477853" y="2009623"/>
            <a:ext cx="8329905" cy="6267754"/>
          </a:xfrm>
          <a:custGeom>
            <a:avLst/>
            <a:gdLst/>
            <a:ahLst/>
            <a:cxnLst/>
            <a:rect l="l" t="t" r="r" b="b"/>
            <a:pathLst>
              <a:path w="8329905" h="6267754">
                <a:moveTo>
                  <a:pt x="0" y="14520"/>
                </a:moveTo>
                <a:lnTo>
                  <a:pt x="8318991" y="0"/>
                </a:lnTo>
                <a:lnTo>
                  <a:pt x="8329905" y="6253234"/>
                </a:lnTo>
                <a:lnTo>
                  <a:pt x="10914" y="6267754"/>
                </a:lnTo>
                <a:lnTo>
                  <a:pt x="0" y="14520"/>
                </a:lnTo>
                <a:close/>
              </a:path>
            </a:pathLst>
          </a:custGeom>
          <a:blipFill>
            <a:blip r:embed="rId2"/>
            <a:stretch>
              <a:fillRect l="-318" t="-316" r="-814" b="-310"/>
            </a:stretch>
          </a:blipFill>
        </p:spPr>
        <p:txBody>
          <a:bodyPr/>
          <a:lstStyle/>
          <a:p>
            <a:endParaRPr lang="en-US"/>
          </a:p>
        </p:txBody>
      </p:sp>
      <p:sp>
        <p:nvSpPr>
          <p:cNvPr id="7" name="TextBox 7"/>
          <p:cNvSpPr txBox="1"/>
          <p:nvPr/>
        </p:nvSpPr>
        <p:spPr>
          <a:xfrm>
            <a:off x="9676133" y="1943100"/>
            <a:ext cx="7806962" cy="6248399"/>
          </a:xfrm>
          <a:prstGeom prst="rect">
            <a:avLst/>
          </a:prstGeom>
        </p:spPr>
        <p:txBody>
          <a:bodyPr lIns="0" tIns="0" rIns="0" bIns="0" rtlCol="0" anchor="t">
            <a:spAutoFit/>
          </a:bodyPr>
          <a:lstStyle/>
          <a:p>
            <a:pPr algn="just">
              <a:lnSpc>
                <a:spcPts val="4500"/>
              </a:lnSpc>
            </a:pPr>
            <a:r>
              <a:rPr lang="en-US" sz="2500" spc="25">
                <a:solidFill>
                  <a:srgbClr val="5D7963"/>
                </a:solidFill>
                <a:latin typeface="Aileron"/>
              </a:rPr>
              <a:t>The key step of </a:t>
            </a:r>
            <a:r>
              <a:rPr lang="en-US" sz="2500" spc="25">
                <a:solidFill>
                  <a:srgbClr val="5D7963"/>
                </a:solidFill>
                <a:latin typeface="Aileron Bold"/>
              </a:rPr>
              <a:t>interactive catalyst development</a:t>
            </a:r>
            <a:r>
              <a:rPr lang="en-US" sz="2500" spc="25">
                <a:solidFill>
                  <a:srgbClr val="5D7963"/>
                </a:solidFill>
                <a:latin typeface="Aileron"/>
              </a:rPr>
              <a:t> is the </a:t>
            </a:r>
            <a:r>
              <a:rPr lang="en-US" sz="2500" spc="25">
                <a:solidFill>
                  <a:srgbClr val="5D7963"/>
                </a:solidFill>
                <a:latin typeface="Aileron Bold"/>
              </a:rPr>
              <a:t>translation of a promising research catalyst into a technical catalyst</a:t>
            </a:r>
            <a:r>
              <a:rPr lang="en-US" sz="2500" spc="25">
                <a:solidFill>
                  <a:srgbClr val="5D7963"/>
                </a:solidFill>
                <a:latin typeface="Aileron"/>
              </a:rPr>
              <a:t> involving the extrapolation of laboratory recipes to an industrial (practical) scale and the </a:t>
            </a:r>
            <a:r>
              <a:rPr lang="en-US" sz="2500" spc="25">
                <a:solidFill>
                  <a:srgbClr val="5D7963"/>
                </a:solidFill>
                <a:latin typeface="Aileron Bold"/>
              </a:rPr>
              <a:t>structuring of powders with additives into mm-sized bodies.</a:t>
            </a:r>
            <a:r>
              <a:rPr lang="en-US" sz="2500" spc="25">
                <a:solidFill>
                  <a:srgbClr val="5D7963"/>
                </a:solidFill>
                <a:latin typeface="Aileron"/>
              </a:rPr>
              <a:t> </a:t>
            </a:r>
          </a:p>
          <a:p>
            <a:pPr algn="just">
              <a:lnSpc>
                <a:spcPts val="4500"/>
              </a:lnSpc>
            </a:pPr>
            <a:endParaRPr lang="en-US" sz="2500" spc="25">
              <a:solidFill>
                <a:srgbClr val="5D7963"/>
              </a:solidFill>
              <a:latin typeface="Aileron"/>
            </a:endParaRPr>
          </a:p>
          <a:p>
            <a:pPr algn="just">
              <a:lnSpc>
                <a:spcPts val="4500"/>
              </a:lnSpc>
            </a:pPr>
            <a:r>
              <a:rPr lang="en-US" sz="2500" spc="25">
                <a:solidFill>
                  <a:srgbClr val="5D7963"/>
                </a:solidFill>
                <a:latin typeface="Aileron"/>
              </a:rPr>
              <a:t>Successfully implemented technologies are those which deliver </a:t>
            </a:r>
            <a:r>
              <a:rPr lang="en-US" sz="2500" spc="25">
                <a:solidFill>
                  <a:srgbClr val="5D7963"/>
                </a:solidFill>
                <a:latin typeface="Aileron Bold"/>
              </a:rPr>
              <a:t>recognisable performance benefits upon bridging the multiple length scales from the active site to the chemical plant </a:t>
            </a:r>
            <a:r>
              <a:rPr lang="en-US" sz="2500" spc="25">
                <a:solidFill>
                  <a:srgbClr val="5D7963"/>
                </a:solidFill>
                <a:latin typeface="Aileron"/>
              </a:rPr>
              <a:t>(i.e. practical use).</a:t>
            </a:r>
          </a:p>
        </p:txBody>
      </p:sp>
      <p:sp>
        <p:nvSpPr>
          <p:cNvPr id="8" name="TextBox 8"/>
          <p:cNvSpPr txBox="1"/>
          <p:nvPr/>
        </p:nvSpPr>
        <p:spPr>
          <a:xfrm>
            <a:off x="2370818" y="9645622"/>
            <a:ext cx="4226363" cy="332740"/>
          </a:xfrm>
          <a:prstGeom prst="rect">
            <a:avLst/>
          </a:prstGeom>
        </p:spPr>
        <p:txBody>
          <a:bodyPr lIns="0" tIns="0" rIns="0" bIns="0" rtlCol="0" anchor="t">
            <a:spAutoFit/>
          </a:bodyPr>
          <a:lstStyle/>
          <a:p>
            <a:pPr algn="ctr">
              <a:lnSpc>
                <a:spcPts val="2659"/>
              </a:lnSpc>
              <a:spcBef>
                <a:spcPct val="0"/>
              </a:spcBef>
            </a:pPr>
            <a:r>
              <a:rPr lang="en-US" sz="1899">
                <a:solidFill>
                  <a:srgbClr val="7ED957"/>
                </a:solidFill>
                <a:latin typeface="Arimo"/>
              </a:rPr>
              <a:t>Chem. Soc. Rev., 42 (2013) 6094-6112</a:t>
            </a:r>
          </a:p>
        </p:txBody>
      </p:sp>
      <p:grpSp>
        <p:nvGrpSpPr>
          <p:cNvPr id="9" name="Group 9"/>
          <p:cNvGrpSpPr/>
          <p:nvPr/>
        </p:nvGrpSpPr>
        <p:grpSpPr>
          <a:xfrm>
            <a:off x="17143420" y="9586538"/>
            <a:ext cx="587815" cy="558423"/>
            <a:chOff x="0" y="0"/>
            <a:chExt cx="154815" cy="147074"/>
          </a:xfrm>
        </p:grpSpPr>
        <p:sp>
          <p:nvSpPr>
            <p:cNvPr id="10"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1"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12</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4251" y="9979287"/>
            <a:ext cx="16519497" cy="954405"/>
          </a:xfrm>
          <a:prstGeom prst="rect">
            <a:avLst/>
          </a:prstGeom>
        </p:spPr>
        <p:txBody>
          <a:bodyPr lIns="0" tIns="0" rIns="0" bIns="0" rtlCol="0" anchor="t">
            <a:spAutoFit/>
          </a:bodyPr>
          <a:lstStyle/>
          <a:p>
            <a:pPr algn="ctr">
              <a:lnSpc>
                <a:spcPts val="7410"/>
              </a:lnSpc>
            </a:pPr>
            <a:endParaRPr/>
          </a:p>
        </p:txBody>
      </p:sp>
      <p:sp>
        <p:nvSpPr>
          <p:cNvPr id="3" name="Freeform 3"/>
          <p:cNvSpPr/>
          <p:nvPr/>
        </p:nvSpPr>
        <p:spPr>
          <a:xfrm>
            <a:off x="4470405" y="816186"/>
            <a:ext cx="8773581" cy="6443667"/>
          </a:xfrm>
          <a:custGeom>
            <a:avLst/>
            <a:gdLst/>
            <a:ahLst/>
            <a:cxnLst/>
            <a:rect l="l" t="t" r="r" b="b"/>
            <a:pathLst>
              <a:path w="8773581" h="6443667">
                <a:moveTo>
                  <a:pt x="0" y="0"/>
                </a:moveTo>
                <a:lnTo>
                  <a:pt x="8773581" y="0"/>
                </a:lnTo>
                <a:lnTo>
                  <a:pt x="8773581" y="6443668"/>
                </a:lnTo>
                <a:lnTo>
                  <a:pt x="0" y="6443668"/>
                </a:lnTo>
                <a:lnTo>
                  <a:pt x="0" y="0"/>
                </a:lnTo>
                <a:close/>
              </a:path>
            </a:pathLst>
          </a:custGeom>
          <a:blipFill>
            <a:blip r:embed="rId2"/>
            <a:stretch>
              <a:fillRect/>
            </a:stretch>
          </a:blipFill>
        </p:spPr>
        <p:txBody>
          <a:bodyPr/>
          <a:lstStyle/>
          <a:p>
            <a:endParaRPr lang="en-US"/>
          </a:p>
        </p:txBody>
      </p:sp>
      <p:sp>
        <p:nvSpPr>
          <p:cNvPr id="4" name="AutoShape 4"/>
          <p:cNvSpPr/>
          <p:nvPr/>
        </p:nvSpPr>
        <p:spPr>
          <a:xfrm>
            <a:off x="10215" y="7936129"/>
            <a:ext cx="18267570" cy="2350871"/>
          </a:xfrm>
          <a:prstGeom prst="rect">
            <a:avLst/>
          </a:prstGeom>
          <a:solidFill>
            <a:srgbClr val="5D7963"/>
          </a:solidFill>
        </p:spPr>
        <p:txBody>
          <a:bodyPr/>
          <a:lstStyle/>
          <a:p>
            <a:endParaRPr lang="en-US"/>
          </a:p>
        </p:txBody>
      </p:sp>
      <p:grpSp>
        <p:nvGrpSpPr>
          <p:cNvPr id="5" name="Group 5"/>
          <p:cNvGrpSpPr/>
          <p:nvPr/>
        </p:nvGrpSpPr>
        <p:grpSpPr>
          <a:xfrm>
            <a:off x="5527371" y="8251968"/>
            <a:ext cx="7233257" cy="812801"/>
            <a:chOff x="0" y="0"/>
            <a:chExt cx="9644343" cy="1083734"/>
          </a:xfrm>
        </p:grpSpPr>
        <p:sp>
          <p:nvSpPr>
            <p:cNvPr id="6" name="TextBox 6"/>
            <p:cNvSpPr txBox="1"/>
            <p:nvPr/>
          </p:nvSpPr>
          <p:spPr>
            <a:xfrm>
              <a:off x="0" y="-47625"/>
              <a:ext cx="5508055" cy="1131359"/>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Aileron"/>
                </a:rPr>
                <a:t>Catalytic Reactor in </a:t>
              </a:r>
            </a:p>
            <a:p>
              <a:pPr algn="ctr">
                <a:lnSpc>
                  <a:spcPts val="3499"/>
                </a:lnSpc>
                <a:spcBef>
                  <a:spcPct val="0"/>
                </a:spcBef>
              </a:pPr>
              <a:r>
                <a:rPr lang="en-US" sz="2499">
                  <a:solidFill>
                    <a:srgbClr val="FFFFFF"/>
                  </a:solidFill>
                  <a:latin typeface="Aileron"/>
                </a:rPr>
                <a:t>Industrial Plant</a:t>
              </a:r>
            </a:p>
          </p:txBody>
        </p:sp>
        <p:sp>
          <p:nvSpPr>
            <p:cNvPr id="7" name="AutoShape 7"/>
            <p:cNvSpPr/>
            <p:nvPr/>
          </p:nvSpPr>
          <p:spPr>
            <a:xfrm flipH="1">
              <a:off x="5508055" y="545225"/>
              <a:ext cx="1446810" cy="0"/>
            </a:xfrm>
            <a:prstGeom prst="line">
              <a:avLst/>
            </a:prstGeom>
            <a:ln w="241300" cap="flat">
              <a:solidFill>
                <a:srgbClr val="D2E5BF"/>
              </a:solidFill>
              <a:prstDash val="solid"/>
              <a:headEnd type="none" w="sm" len="sm"/>
              <a:tailEnd type="arrow" w="med" len="sm"/>
            </a:ln>
          </p:spPr>
          <p:txBody>
            <a:bodyPr/>
            <a:lstStyle/>
            <a:p>
              <a:endParaRPr lang="en-US"/>
            </a:p>
          </p:txBody>
        </p:sp>
        <p:sp>
          <p:nvSpPr>
            <p:cNvPr id="8" name="TextBox 8"/>
            <p:cNvSpPr txBox="1"/>
            <p:nvPr/>
          </p:nvSpPr>
          <p:spPr>
            <a:xfrm>
              <a:off x="7661952" y="244475"/>
              <a:ext cx="1982391" cy="547159"/>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Aileron"/>
                </a:rPr>
                <a:t>Active Site</a:t>
              </a:r>
            </a:p>
          </p:txBody>
        </p:sp>
      </p:grpSp>
      <p:sp>
        <p:nvSpPr>
          <p:cNvPr id="9" name="TextBox 9"/>
          <p:cNvSpPr txBox="1"/>
          <p:nvPr/>
        </p:nvSpPr>
        <p:spPr>
          <a:xfrm>
            <a:off x="4470405" y="3999920"/>
            <a:ext cx="834182"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Aileron"/>
              </a:rPr>
              <a:t>Reactor</a:t>
            </a:r>
          </a:p>
        </p:txBody>
      </p:sp>
      <p:sp>
        <p:nvSpPr>
          <p:cNvPr id="10" name="TextBox 10"/>
          <p:cNvSpPr txBox="1"/>
          <p:nvPr/>
        </p:nvSpPr>
        <p:spPr>
          <a:xfrm>
            <a:off x="7139062" y="9693418"/>
            <a:ext cx="4009876" cy="332740"/>
          </a:xfrm>
          <a:prstGeom prst="rect">
            <a:avLst/>
          </a:prstGeom>
        </p:spPr>
        <p:txBody>
          <a:bodyPr lIns="0" tIns="0" rIns="0" bIns="0" rtlCol="0" anchor="t">
            <a:spAutoFit/>
          </a:bodyPr>
          <a:lstStyle/>
          <a:p>
            <a:pPr marL="0" lvl="0" indent="0" algn="ctr">
              <a:lnSpc>
                <a:spcPts val="2659"/>
              </a:lnSpc>
              <a:spcBef>
                <a:spcPct val="0"/>
              </a:spcBef>
            </a:pPr>
            <a:r>
              <a:rPr lang="en-US" sz="1899" u="none" strike="noStrike">
                <a:solidFill>
                  <a:srgbClr val="7ED957"/>
                </a:solidFill>
                <a:latin typeface="Arimo"/>
              </a:rPr>
              <a:t>Braz. J. Chem. Eng., 24 (2007) 47-60</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 13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4251" y="9979287"/>
            <a:ext cx="16519497" cy="954405"/>
          </a:xfrm>
          <a:prstGeom prst="rect">
            <a:avLst/>
          </a:prstGeom>
        </p:spPr>
        <p:txBody>
          <a:bodyPr lIns="0" tIns="0" rIns="0" bIns="0" rtlCol="0" anchor="t">
            <a:spAutoFit/>
          </a:bodyPr>
          <a:lstStyle/>
          <a:p>
            <a:pPr algn="ctr">
              <a:lnSpc>
                <a:spcPts val="7410"/>
              </a:lnSpc>
            </a:pPr>
            <a:endParaRPr/>
          </a:p>
        </p:txBody>
      </p:sp>
      <p:sp>
        <p:nvSpPr>
          <p:cNvPr id="3" name="AutoShape 3"/>
          <p:cNvSpPr/>
          <p:nvPr/>
        </p:nvSpPr>
        <p:spPr>
          <a:xfrm>
            <a:off x="10215" y="9258300"/>
            <a:ext cx="18267570" cy="1028700"/>
          </a:xfrm>
          <a:prstGeom prst="rect">
            <a:avLst/>
          </a:prstGeom>
          <a:solidFill>
            <a:srgbClr val="5D7963"/>
          </a:solidFill>
        </p:spPr>
        <p:txBody>
          <a:bodyPr/>
          <a:lstStyle/>
          <a:p>
            <a:endParaRPr lang="en-US"/>
          </a:p>
        </p:txBody>
      </p:sp>
      <p:sp>
        <p:nvSpPr>
          <p:cNvPr id="4" name="Freeform 4"/>
          <p:cNvSpPr/>
          <p:nvPr/>
        </p:nvSpPr>
        <p:spPr>
          <a:xfrm>
            <a:off x="4384338" y="1028700"/>
            <a:ext cx="9519325" cy="7591836"/>
          </a:xfrm>
          <a:custGeom>
            <a:avLst/>
            <a:gdLst/>
            <a:ahLst/>
            <a:cxnLst/>
            <a:rect l="l" t="t" r="r" b="b"/>
            <a:pathLst>
              <a:path w="9519325" h="7591836">
                <a:moveTo>
                  <a:pt x="0" y="0"/>
                </a:moveTo>
                <a:lnTo>
                  <a:pt x="9519324" y="0"/>
                </a:lnTo>
                <a:lnTo>
                  <a:pt x="9519324" y="7591836"/>
                </a:lnTo>
                <a:lnTo>
                  <a:pt x="0" y="7591836"/>
                </a:lnTo>
                <a:lnTo>
                  <a:pt x="0" y="0"/>
                </a:lnTo>
                <a:close/>
              </a:path>
            </a:pathLst>
          </a:custGeom>
          <a:blipFill>
            <a:blip r:embed="rId2"/>
            <a:stretch>
              <a:fillRect b="-1085"/>
            </a:stretch>
          </a:blipFill>
        </p:spPr>
        <p:txBody>
          <a:bodyPr/>
          <a:lstStyle/>
          <a:p>
            <a:endParaRPr lang="en-US"/>
          </a:p>
        </p:txBody>
      </p:sp>
      <p:sp>
        <p:nvSpPr>
          <p:cNvPr id="5" name="TextBox 5"/>
          <p:cNvSpPr txBox="1"/>
          <p:nvPr/>
        </p:nvSpPr>
        <p:spPr>
          <a:xfrm>
            <a:off x="7004819" y="9693418"/>
            <a:ext cx="4278362" cy="332740"/>
          </a:xfrm>
          <a:prstGeom prst="rect">
            <a:avLst/>
          </a:prstGeom>
        </p:spPr>
        <p:txBody>
          <a:bodyPr lIns="0" tIns="0" rIns="0" bIns="0" rtlCol="0" anchor="t">
            <a:spAutoFit/>
          </a:bodyPr>
          <a:lstStyle/>
          <a:p>
            <a:pPr marL="0" lvl="0" indent="0" algn="ctr">
              <a:lnSpc>
                <a:spcPts val="2659"/>
              </a:lnSpc>
              <a:spcBef>
                <a:spcPct val="0"/>
              </a:spcBef>
            </a:pPr>
            <a:r>
              <a:rPr lang="en-US" sz="1899">
                <a:solidFill>
                  <a:srgbClr val="7ED957"/>
                </a:solidFill>
                <a:latin typeface="Arimo"/>
              </a:rPr>
              <a:t>Chem. Soc. Rev., 42 (2013) 6094 -6112</a:t>
            </a:r>
          </a:p>
        </p:txBody>
      </p:sp>
      <p:grpSp>
        <p:nvGrpSpPr>
          <p:cNvPr id="6" name="Group 6"/>
          <p:cNvGrpSpPr/>
          <p:nvPr/>
        </p:nvGrpSpPr>
        <p:grpSpPr>
          <a:xfrm>
            <a:off x="17143420" y="9586538"/>
            <a:ext cx="587815" cy="558423"/>
            <a:chOff x="0" y="0"/>
            <a:chExt cx="154815" cy="147074"/>
          </a:xfrm>
        </p:grpSpPr>
        <p:sp>
          <p:nvSpPr>
            <p:cNvPr id="7"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8"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14</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dış mekan, bitki, tropik ve alt tropik kozalaklı ormanlar, sis içeren bir resim&#10;&#10;Yapay zeka tarafından oluşturulan içerik yanlış olabilir.">
            <a:extLst>
              <a:ext uri="{FF2B5EF4-FFF2-40B4-BE49-F238E27FC236}">
                <a16:creationId xmlns:a16="http://schemas.microsoft.com/office/drawing/2014/main" id="{E20F4678-356D-0ED6-6681-2402D828E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400" y="36300"/>
            <a:ext cx="9145600" cy="10288800"/>
          </a:xfrm>
          <a:prstGeom prst="rect">
            <a:avLst/>
          </a:prstGeom>
        </p:spPr>
      </p:pic>
      <p:grpSp>
        <p:nvGrpSpPr>
          <p:cNvPr id="11" name="Group 3"/>
          <p:cNvGrpSpPr/>
          <p:nvPr/>
        </p:nvGrpSpPr>
        <p:grpSpPr>
          <a:xfrm>
            <a:off x="3859843" y="3244095"/>
            <a:ext cx="10568314" cy="3798809"/>
            <a:chOff x="0" y="0"/>
            <a:chExt cx="14091085" cy="5065079"/>
          </a:xfrm>
        </p:grpSpPr>
        <p:sp>
          <p:nvSpPr>
            <p:cNvPr id="12" name="AutoShape 4"/>
            <p:cNvSpPr/>
            <p:nvPr/>
          </p:nvSpPr>
          <p:spPr>
            <a:xfrm>
              <a:off x="0" y="0"/>
              <a:ext cx="14091085" cy="5065079"/>
            </a:xfrm>
            <a:prstGeom prst="rect">
              <a:avLst/>
            </a:prstGeom>
            <a:solidFill>
              <a:srgbClr val="5D7963"/>
            </a:solidFill>
          </p:spPr>
          <p:txBody>
            <a:bodyPr/>
            <a:lstStyle/>
            <a:p>
              <a:endParaRPr lang="en-US"/>
            </a:p>
          </p:txBody>
        </p:sp>
        <p:sp>
          <p:nvSpPr>
            <p:cNvPr id="13" name="TextBox 5"/>
            <p:cNvSpPr txBox="1"/>
            <p:nvPr/>
          </p:nvSpPr>
          <p:spPr>
            <a:xfrm>
              <a:off x="674207" y="923216"/>
              <a:ext cx="12742671" cy="3218646"/>
            </a:xfrm>
            <a:prstGeom prst="rect">
              <a:avLst/>
            </a:prstGeom>
          </p:spPr>
          <p:txBody>
            <a:bodyPr lIns="0" tIns="0" rIns="0" bIns="0" rtlCol="0" anchor="t">
              <a:spAutoFit/>
            </a:bodyPr>
            <a:lstStyle/>
            <a:p>
              <a:pPr algn="ctr">
                <a:lnSpc>
                  <a:spcPts val="6264"/>
                </a:lnSpc>
              </a:pPr>
              <a:r>
                <a:rPr lang="en-US" sz="5500" spc="99">
                  <a:solidFill>
                    <a:srgbClr val="FFFFFF"/>
                  </a:solidFill>
                  <a:latin typeface="Arimo Bold"/>
                </a:rPr>
                <a:t>SNG&amp;HYDTEC LAB</a:t>
              </a:r>
            </a:p>
            <a:p>
              <a:pPr algn="ctr">
                <a:lnSpc>
                  <a:spcPts val="6264"/>
                </a:lnSpc>
              </a:pPr>
              <a:endParaRPr lang="en-US" sz="5500" spc="99">
                <a:solidFill>
                  <a:srgbClr val="FFFFFF"/>
                </a:solidFill>
                <a:latin typeface="Arimo Bold"/>
              </a:endParaRPr>
            </a:p>
            <a:p>
              <a:pPr algn="ctr">
                <a:lnSpc>
                  <a:spcPts val="6270"/>
                </a:lnSpc>
              </a:pPr>
              <a:r>
                <a:rPr lang="en-US" sz="5500" spc="99">
                  <a:solidFill>
                    <a:srgbClr val="FFFFFF"/>
                  </a:solidFill>
                  <a:latin typeface="Arimo Bold"/>
                </a:rPr>
                <a:t>FOCUS &amp; FUNCTIONS</a:t>
              </a:r>
            </a:p>
          </p:txBody>
        </p:sp>
      </p:grpSp>
      <p:grpSp>
        <p:nvGrpSpPr>
          <p:cNvPr id="14" name="Group 6"/>
          <p:cNvGrpSpPr/>
          <p:nvPr/>
        </p:nvGrpSpPr>
        <p:grpSpPr>
          <a:xfrm>
            <a:off x="17143420" y="9586538"/>
            <a:ext cx="587815" cy="558423"/>
            <a:chOff x="0" y="0"/>
            <a:chExt cx="154815" cy="147074"/>
          </a:xfrm>
        </p:grpSpPr>
        <p:sp>
          <p:nvSpPr>
            <p:cNvPr id="15"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6"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15</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09649" y="2195649"/>
            <a:ext cx="9201846" cy="1685923"/>
          </a:xfrm>
          <a:prstGeom prst="rect">
            <a:avLst/>
          </a:prstGeom>
        </p:spPr>
        <p:txBody>
          <a:bodyPr lIns="0" tIns="0" rIns="0" bIns="0" rtlCol="0" anchor="t">
            <a:spAutoFit/>
          </a:bodyPr>
          <a:lstStyle/>
          <a:p>
            <a:pPr algn="just">
              <a:lnSpc>
                <a:spcPts val="4500"/>
              </a:lnSpc>
            </a:pPr>
            <a:r>
              <a:rPr lang="en-US" sz="2500" spc="25" dirty="0" err="1">
                <a:solidFill>
                  <a:srgbClr val="5D7963"/>
                </a:solidFill>
                <a:latin typeface="Arimo Bold"/>
              </a:rPr>
              <a:t>SNG&amp;HydTec</a:t>
            </a:r>
            <a:r>
              <a:rPr lang="en-US" sz="2500" spc="25" dirty="0">
                <a:solidFill>
                  <a:srgbClr val="5D7963"/>
                </a:solidFill>
                <a:latin typeface="Arimo Bold"/>
              </a:rPr>
              <a:t> Lab i</a:t>
            </a:r>
            <a:r>
              <a:rPr lang="en-US" sz="2500" spc="25" dirty="0">
                <a:solidFill>
                  <a:srgbClr val="5D7963"/>
                </a:solidFill>
                <a:latin typeface="Arimo"/>
              </a:rPr>
              <a:t>s a laboratory focused on</a:t>
            </a:r>
            <a:r>
              <a:rPr lang="en-US" sz="2500" spc="25" dirty="0">
                <a:solidFill>
                  <a:srgbClr val="5D7963"/>
                </a:solidFill>
                <a:latin typeface="Arimo Bold"/>
              </a:rPr>
              <a:t> the design, development, characterization, and production of catalysts and adsorbents.</a:t>
            </a:r>
          </a:p>
        </p:txBody>
      </p:sp>
      <p:sp>
        <p:nvSpPr>
          <p:cNvPr id="4" name="TextBox 4"/>
          <p:cNvSpPr txBox="1"/>
          <p:nvPr/>
        </p:nvSpPr>
        <p:spPr>
          <a:xfrm>
            <a:off x="1109649" y="4475818"/>
            <a:ext cx="9201846" cy="3390900"/>
          </a:xfrm>
          <a:prstGeom prst="rect">
            <a:avLst/>
          </a:prstGeom>
        </p:spPr>
        <p:txBody>
          <a:bodyPr lIns="0" tIns="0" rIns="0" bIns="0" rtlCol="0" anchor="t">
            <a:spAutoFit/>
          </a:bodyPr>
          <a:lstStyle/>
          <a:p>
            <a:pPr algn="just">
              <a:lnSpc>
                <a:spcPts val="4500"/>
              </a:lnSpc>
            </a:pPr>
            <a:r>
              <a:rPr lang="en-US" sz="2500" spc="25" dirty="0">
                <a:solidFill>
                  <a:srgbClr val="5D7963"/>
                </a:solidFill>
                <a:latin typeface="Aileron Bold"/>
              </a:rPr>
              <a:t>The primary objective of </a:t>
            </a:r>
            <a:r>
              <a:rPr lang="en-US" sz="2500" spc="25" dirty="0" err="1">
                <a:solidFill>
                  <a:srgbClr val="5D7963"/>
                </a:solidFill>
                <a:latin typeface="Aileron Bold"/>
              </a:rPr>
              <a:t>SNG&amp;HydTec</a:t>
            </a:r>
            <a:r>
              <a:rPr lang="en-US" sz="2500" spc="25" dirty="0">
                <a:solidFill>
                  <a:srgbClr val="5D7963"/>
                </a:solidFill>
                <a:latin typeface="Aileron Bold"/>
              </a:rPr>
              <a:t> Lab</a:t>
            </a:r>
            <a:r>
              <a:rPr lang="en-US" sz="2500" spc="25" dirty="0">
                <a:solidFill>
                  <a:srgbClr val="5D7963"/>
                </a:solidFill>
                <a:latin typeface="Aileron"/>
              </a:rPr>
              <a:t> is to conduct research and development (R&amp;D) in the field of efficient, CO₂ emissions-free, or limited emission energy and fuel production. The lab aims to facilitate the transition from R&amp;D to technology implementation. In addition to energy-related studies, the lab also focuses on various solid catalytic processes.</a:t>
            </a:r>
          </a:p>
        </p:txBody>
      </p:sp>
      <p:pic>
        <p:nvPicPr>
          <p:cNvPr id="9" name="Resim 8" descr="dış mekan, bitki, su, orman içeren bir resim&#10;&#10;Yapay zeka tarafından oluşturulan içerik yanlış olabilir.">
            <a:extLst>
              <a:ext uri="{FF2B5EF4-FFF2-40B4-BE49-F238E27FC236}">
                <a16:creationId xmlns:a16="http://schemas.microsoft.com/office/drawing/2014/main" id="{122E782B-B915-A395-DB02-02ABB812C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497" y="0"/>
            <a:ext cx="7449503" cy="10287000"/>
          </a:xfrm>
          <a:prstGeom prst="rect">
            <a:avLst/>
          </a:prstGeom>
        </p:spPr>
      </p:pic>
      <p:grpSp>
        <p:nvGrpSpPr>
          <p:cNvPr id="10" name="Group 5"/>
          <p:cNvGrpSpPr/>
          <p:nvPr/>
        </p:nvGrpSpPr>
        <p:grpSpPr>
          <a:xfrm>
            <a:off x="17143420" y="9586538"/>
            <a:ext cx="587815" cy="558423"/>
            <a:chOff x="0" y="0"/>
            <a:chExt cx="154815" cy="147074"/>
          </a:xfrm>
        </p:grpSpPr>
        <p:sp>
          <p:nvSpPr>
            <p:cNvPr id="11" name="Freeform 6"/>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7"/>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16</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2271712"/>
            <a:ext cx="11252561" cy="5600700"/>
          </a:xfrm>
          <a:prstGeom prst="rect">
            <a:avLst/>
          </a:prstGeom>
        </p:spPr>
        <p:txBody>
          <a:bodyPr lIns="0" tIns="0" rIns="0" bIns="0" rtlCol="0" anchor="t">
            <a:spAutoFit/>
          </a:bodyPr>
          <a:lstStyle/>
          <a:p>
            <a:pPr algn="just">
              <a:lnSpc>
                <a:spcPts val="4499"/>
              </a:lnSpc>
            </a:pPr>
            <a:r>
              <a:rPr lang="en-US" sz="2499" spc="24" dirty="0">
                <a:solidFill>
                  <a:srgbClr val="5D7963"/>
                </a:solidFill>
                <a:latin typeface="Aileron"/>
              </a:rPr>
              <a:t>• Design and development of novel technical catalysts for the main catalytic processes of coal-to-natural gas (SNG) production technology </a:t>
            </a:r>
          </a:p>
          <a:p>
            <a:pPr algn="just">
              <a:lnSpc>
                <a:spcPts val="4499"/>
              </a:lnSpc>
            </a:pPr>
            <a:endParaRPr lang="en-US" sz="2499" spc="24" dirty="0">
              <a:solidFill>
                <a:srgbClr val="5D7963"/>
              </a:solidFill>
              <a:latin typeface="Aileron"/>
            </a:endParaRPr>
          </a:p>
          <a:p>
            <a:pPr algn="just">
              <a:lnSpc>
                <a:spcPts val="4499"/>
              </a:lnSpc>
            </a:pPr>
            <a:r>
              <a:rPr lang="en-US" sz="2499" spc="24" dirty="0">
                <a:solidFill>
                  <a:srgbClr val="5D7963"/>
                </a:solidFill>
                <a:latin typeface="Aileron"/>
              </a:rPr>
              <a:t>• Design and development of novel technical catalysts for the fuel processor (FP) to be used in PEM grade hydrogen production from widely distributed hydrocarbons (methane/bio-methane, LPG) </a:t>
            </a:r>
          </a:p>
          <a:p>
            <a:pPr algn="just">
              <a:lnSpc>
                <a:spcPts val="4499"/>
              </a:lnSpc>
            </a:pPr>
            <a:endParaRPr lang="en-US" sz="2499" spc="24" dirty="0">
              <a:solidFill>
                <a:srgbClr val="5D7963"/>
              </a:solidFill>
              <a:latin typeface="Aileron"/>
            </a:endParaRPr>
          </a:p>
          <a:p>
            <a:pPr algn="just">
              <a:lnSpc>
                <a:spcPts val="4500"/>
              </a:lnSpc>
            </a:pPr>
            <a:r>
              <a:rPr lang="en-US" sz="2500" spc="25" dirty="0">
                <a:solidFill>
                  <a:srgbClr val="5D7963"/>
                </a:solidFill>
                <a:latin typeface="Aileron"/>
              </a:rPr>
              <a:t>• Design and development of efficient and stable technical CO₂ adsorbents for </a:t>
            </a:r>
            <a:r>
              <a:rPr lang="en-US" sz="2500" spc="25" dirty="0" err="1">
                <a:solidFill>
                  <a:srgbClr val="5D7963"/>
                </a:solidFill>
                <a:latin typeface="Aileron"/>
              </a:rPr>
              <a:t>preand</a:t>
            </a:r>
            <a:r>
              <a:rPr lang="en-US" sz="2500" spc="25" dirty="0">
                <a:solidFill>
                  <a:srgbClr val="5D7963"/>
                </a:solidFill>
                <a:latin typeface="Aileron"/>
              </a:rPr>
              <a:t> post-combustion technologies, and for CO₂ adsorption from hydrogen rich streams </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17</a:t>
              </a:r>
            </a:p>
          </p:txBody>
        </p:sp>
      </p:grpSp>
      <p:pic>
        <p:nvPicPr>
          <p:cNvPr id="11" name="Resim 10" descr="bitki, dış mekan, ağaç, ağaçlık arazi içeren bir resim&#10;&#10;Yapay zeka tarafından oluşturulan içerik yanlış olabilir.">
            <a:extLst>
              <a:ext uri="{FF2B5EF4-FFF2-40B4-BE49-F238E27FC236}">
                <a16:creationId xmlns:a16="http://schemas.microsoft.com/office/drawing/2014/main" id="{E0340168-88E1-FADB-57FE-7B3E64747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32133" cy="10287000"/>
          </a:xfrm>
          <a:prstGeom prst="rect">
            <a:avLst/>
          </a:prstGeom>
        </p:spPr>
      </p:pic>
      <p:grpSp>
        <p:nvGrpSpPr>
          <p:cNvPr id="12" name="Group 3"/>
          <p:cNvGrpSpPr/>
          <p:nvPr/>
        </p:nvGrpSpPr>
        <p:grpSpPr>
          <a:xfrm>
            <a:off x="1549364" y="4499013"/>
            <a:ext cx="4074836" cy="1288975"/>
            <a:chOff x="0" y="0"/>
            <a:chExt cx="5433114" cy="1718633"/>
          </a:xfrm>
        </p:grpSpPr>
        <p:sp>
          <p:nvSpPr>
            <p:cNvPr id="13" name="AutoShape 4"/>
            <p:cNvSpPr/>
            <p:nvPr/>
          </p:nvSpPr>
          <p:spPr>
            <a:xfrm>
              <a:off x="0" y="0"/>
              <a:ext cx="5433114" cy="1718633"/>
            </a:xfrm>
            <a:prstGeom prst="rect">
              <a:avLst/>
            </a:prstGeom>
            <a:solidFill>
              <a:srgbClr val="5D7963"/>
            </a:solidFill>
          </p:spPr>
          <p:txBody>
            <a:bodyPr/>
            <a:lstStyle/>
            <a:p>
              <a:endParaRPr lang="en-US"/>
            </a:p>
          </p:txBody>
        </p:sp>
        <p:sp>
          <p:nvSpPr>
            <p:cNvPr id="14"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Heavy"/>
                </a:rPr>
                <a:t>RESEARCH FOCUS </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3409950"/>
            <a:ext cx="11252561" cy="3324225"/>
          </a:xfrm>
          <a:prstGeom prst="rect">
            <a:avLst/>
          </a:prstGeom>
        </p:spPr>
        <p:txBody>
          <a:bodyPr lIns="0" tIns="0" rIns="0" bIns="0" rtlCol="0" anchor="t">
            <a:spAutoFit/>
          </a:bodyPr>
          <a:lstStyle/>
          <a:p>
            <a:pPr algn="just">
              <a:lnSpc>
                <a:spcPts val="4499"/>
              </a:lnSpc>
            </a:pPr>
            <a:r>
              <a:rPr lang="en-US" sz="2499" spc="24" dirty="0">
                <a:solidFill>
                  <a:srgbClr val="5D7963"/>
                </a:solidFill>
                <a:latin typeface="Aileron"/>
              </a:rPr>
              <a:t>• Design and development of novel technical catalysts for the conversion of (captured) CO₂ into economically valuable products through dry (CDRM) and mixed (MRM) reforming reactions</a:t>
            </a:r>
          </a:p>
          <a:p>
            <a:pPr algn="just">
              <a:lnSpc>
                <a:spcPts val="4499"/>
              </a:lnSpc>
            </a:pPr>
            <a:endParaRPr lang="en-US" sz="2499" spc="24" dirty="0">
              <a:solidFill>
                <a:srgbClr val="5D7963"/>
              </a:solidFill>
              <a:latin typeface="Aileron"/>
            </a:endParaRPr>
          </a:p>
          <a:p>
            <a:pPr algn="just">
              <a:lnSpc>
                <a:spcPts val="4499"/>
              </a:lnSpc>
            </a:pPr>
            <a:r>
              <a:rPr lang="en-US" sz="2499" spc="24" dirty="0">
                <a:solidFill>
                  <a:srgbClr val="5D7963"/>
                </a:solidFill>
                <a:latin typeface="Aileron"/>
              </a:rPr>
              <a:t>• Design, optimization, and development of the state-of-the-art catalyst(s) required by the industry within the scope of joint projects</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18</a:t>
              </a: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1B53B33F-A9BD-52DB-2E0B-716663BEC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32133" cy="10287000"/>
          </a:xfrm>
          <a:prstGeom prst="rect">
            <a:avLst/>
          </a:prstGeom>
        </p:spPr>
      </p:pic>
      <p:grpSp>
        <p:nvGrpSpPr>
          <p:cNvPr id="11" name="Group 3"/>
          <p:cNvGrpSpPr/>
          <p:nvPr/>
        </p:nvGrpSpPr>
        <p:grpSpPr>
          <a:xfrm>
            <a:off x="1549364" y="4318038"/>
            <a:ext cx="4074836" cy="1650925"/>
            <a:chOff x="0" y="0"/>
            <a:chExt cx="5433114" cy="2201233"/>
          </a:xfrm>
        </p:grpSpPr>
        <p:sp>
          <p:nvSpPr>
            <p:cNvPr id="12" name="AutoShape 4"/>
            <p:cNvSpPr/>
            <p:nvPr/>
          </p:nvSpPr>
          <p:spPr>
            <a:xfrm>
              <a:off x="0" y="0"/>
              <a:ext cx="5433114" cy="2201233"/>
            </a:xfrm>
            <a:prstGeom prst="rect">
              <a:avLst/>
            </a:prstGeom>
            <a:solidFill>
              <a:srgbClr val="5D7963"/>
            </a:solidFill>
          </p:spPr>
          <p:txBody>
            <a:bodyPr/>
            <a:lstStyle/>
            <a:p>
              <a:endParaRPr lang="en-US"/>
            </a:p>
          </p:txBody>
        </p:sp>
        <p:sp>
          <p:nvSpPr>
            <p:cNvPr id="13" name="TextBox 5"/>
            <p:cNvSpPr txBox="1"/>
            <p:nvPr/>
          </p:nvSpPr>
          <p:spPr>
            <a:xfrm>
              <a:off x="386793" y="618016"/>
              <a:ext cx="4659528" cy="9652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Heavy"/>
                </a:rPr>
                <a:t> RESEARCH FOCUS (CONT’D)</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313" y="0"/>
            <a:ext cx="10983503" cy="10287000"/>
          </a:xfrm>
          <a:prstGeom prst="rect">
            <a:avLst/>
          </a:prstGeom>
          <a:solidFill>
            <a:srgbClr val="5D7963"/>
          </a:solidFill>
        </p:spPr>
        <p:txBody>
          <a:bodyPr/>
          <a:lstStyle/>
          <a:p>
            <a:endParaRPr lang="en-US"/>
          </a:p>
        </p:txBody>
      </p:sp>
      <p:sp>
        <p:nvSpPr>
          <p:cNvPr id="5" name="TextBox 5"/>
          <p:cNvSpPr txBox="1"/>
          <p:nvPr/>
        </p:nvSpPr>
        <p:spPr>
          <a:xfrm>
            <a:off x="1028700" y="2005012"/>
            <a:ext cx="9002729" cy="6134100"/>
          </a:xfrm>
          <a:prstGeom prst="rect">
            <a:avLst/>
          </a:prstGeom>
        </p:spPr>
        <p:txBody>
          <a:bodyPr lIns="0" tIns="0" rIns="0" bIns="0" rtlCol="0" anchor="t">
            <a:spAutoFit/>
          </a:bodyPr>
          <a:lstStyle/>
          <a:p>
            <a:pPr>
              <a:lnSpc>
                <a:spcPts val="4499"/>
              </a:lnSpc>
            </a:pPr>
            <a:r>
              <a:rPr lang="en-US" sz="2499" spc="44" dirty="0" err="1">
                <a:solidFill>
                  <a:srgbClr val="B7FF9D"/>
                </a:solidFill>
                <a:latin typeface="Aileron Bold"/>
              </a:rPr>
              <a:t>SNG&amp;HydTec</a:t>
            </a:r>
            <a:r>
              <a:rPr lang="en-US" sz="2499" spc="44" dirty="0">
                <a:solidFill>
                  <a:srgbClr val="B7FF9D"/>
                </a:solidFill>
                <a:latin typeface="Aileron Bold"/>
              </a:rPr>
              <a:t> Lab</a:t>
            </a:r>
            <a:r>
              <a:rPr lang="en-US" sz="2499" spc="44" dirty="0">
                <a:solidFill>
                  <a:srgbClr val="FFFFFF"/>
                </a:solidFill>
                <a:latin typeface="Aileron"/>
              </a:rPr>
              <a:t> possesses the capability to </a:t>
            </a:r>
            <a:r>
              <a:rPr lang="en-US" sz="2499" spc="44" dirty="0">
                <a:solidFill>
                  <a:srgbClr val="B7FF9D"/>
                </a:solidFill>
                <a:latin typeface="Aileron Bold"/>
              </a:rPr>
              <a:t>transition from research catalysts to granular technical catalysts.</a:t>
            </a:r>
            <a:r>
              <a:rPr lang="en-US" sz="2499" spc="44" dirty="0">
                <a:solidFill>
                  <a:srgbClr val="FFFFFF"/>
                </a:solidFill>
                <a:latin typeface="Aileron Bold"/>
              </a:rPr>
              <a:t> </a:t>
            </a:r>
            <a:r>
              <a:rPr lang="en-US" sz="2499" spc="44" dirty="0">
                <a:solidFill>
                  <a:srgbClr val="FFFFFF"/>
                </a:solidFill>
                <a:latin typeface="Aileron"/>
              </a:rPr>
              <a:t>This signifies its ability to progress </a:t>
            </a:r>
            <a:r>
              <a:rPr lang="en-US" sz="2499" spc="44" dirty="0">
                <a:solidFill>
                  <a:srgbClr val="B7FF9D"/>
                </a:solidFill>
                <a:latin typeface="Aileron Bold"/>
              </a:rPr>
              <a:t>from the research and development phase to actual technology production</a:t>
            </a:r>
            <a:r>
              <a:rPr lang="en-US" sz="2499" spc="44" dirty="0">
                <a:solidFill>
                  <a:srgbClr val="FFFFFF"/>
                </a:solidFill>
                <a:latin typeface="Aileron"/>
              </a:rPr>
              <a:t> in the field of catalyst development. </a:t>
            </a:r>
          </a:p>
          <a:p>
            <a:pPr>
              <a:lnSpc>
                <a:spcPts val="4499"/>
              </a:lnSpc>
            </a:pPr>
            <a:endParaRPr lang="en-US" sz="2499" spc="44" dirty="0">
              <a:solidFill>
                <a:srgbClr val="FFFFFF"/>
              </a:solidFill>
              <a:latin typeface="Aileron"/>
            </a:endParaRPr>
          </a:p>
          <a:p>
            <a:pPr>
              <a:lnSpc>
                <a:spcPts val="4499"/>
              </a:lnSpc>
            </a:pPr>
            <a:endParaRPr lang="en-US" sz="2499" spc="44" dirty="0">
              <a:solidFill>
                <a:srgbClr val="FFFFFF"/>
              </a:solidFill>
              <a:latin typeface="Aileron"/>
            </a:endParaRPr>
          </a:p>
          <a:p>
            <a:pPr>
              <a:lnSpc>
                <a:spcPts val="4499"/>
              </a:lnSpc>
            </a:pPr>
            <a:r>
              <a:rPr lang="en-US" sz="2499" spc="44" dirty="0" err="1">
                <a:solidFill>
                  <a:srgbClr val="B7FF9D"/>
                </a:solidFill>
                <a:latin typeface="Aileron Bold"/>
              </a:rPr>
              <a:t>SNG&amp;HydTec</a:t>
            </a:r>
            <a:r>
              <a:rPr lang="en-US" sz="2499" spc="44" dirty="0">
                <a:solidFill>
                  <a:srgbClr val="B7FF9D"/>
                </a:solidFill>
                <a:latin typeface="Aileron Bold"/>
              </a:rPr>
              <a:t> Lab</a:t>
            </a:r>
            <a:r>
              <a:rPr lang="en-US" sz="2499" spc="44" dirty="0">
                <a:solidFill>
                  <a:srgbClr val="FFFFFF"/>
                </a:solidFill>
                <a:latin typeface="Aileron"/>
              </a:rPr>
              <a:t> utilizes</a:t>
            </a:r>
            <a:r>
              <a:rPr lang="en-US" sz="2499" spc="44" dirty="0">
                <a:solidFill>
                  <a:srgbClr val="FFFFFF"/>
                </a:solidFill>
                <a:latin typeface="Aileron Bold"/>
              </a:rPr>
              <a:t> </a:t>
            </a:r>
            <a:r>
              <a:rPr lang="en-US" sz="2499" spc="44" dirty="0">
                <a:solidFill>
                  <a:srgbClr val="B7FF9D"/>
                </a:solidFill>
                <a:latin typeface="Aileron Bold"/>
              </a:rPr>
              <a:t>state-of-the-art</a:t>
            </a:r>
            <a:r>
              <a:rPr lang="en-US" sz="2499" spc="44" dirty="0">
                <a:solidFill>
                  <a:srgbClr val="FFFFFF"/>
                </a:solidFill>
                <a:latin typeface="Aileron"/>
              </a:rPr>
              <a:t> characterization techniques, instrumentation and reaction systems enabling the establishment of</a:t>
            </a:r>
            <a:r>
              <a:rPr lang="en-US" sz="2499" spc="44" dirty="0">
                <a:solidFill>
                  <a:srgbClr val="FFFFFF"/>
                </a:solidFill>
                <a:latin typeface="Aileron Bold"/>
              </a:rPr>
              <a:t> </a:t>
            </a:r>
            <a:r>
              <a:rPr lang="en-US" sz="2499" spc="44" dirty="0">
                <a:solidFill>
                  <a:srgbClr val="B7FF9D"/>
                </a:solidFill>
                <a:latin typeface="Aileron Bold"/>
              </a:rPr>
              <a:t>structure-performance</a:t>
            </a:r>
            <a:r>
              <a:rPr lang="en-US" sz="2499" spc="44" dirty="0">
                <a:solidFill>
                  <a:srgbClr val="FFFFFF"/>
                </a:solidFill>
                <a:latin typeface="Aileron"/>
              </a:rPr>
              <a:t> relationship for the catalysts through the use of </a:t>
            </a:r>
            <a:r>
              <a:rPr lang="en-US" sz="2499" spc="44" dirty="0">
                <a:solidFill>
                  <a:srgbClr val="B7FF9D"/>
                </a:solidFill>
                <a:latin typeface="Aileron Bold"/>
              </a:rPr>
              <a:t>operando</a:t>
            </a:r>
            <a:r>
              <a:rPr lang="en-US" sz="2499" spc="44" dirty="0">
                <a:solidFill>
                  <a:srgbClr val="FFFFFF"/>
                </a:solidFill>
                <a:latin typeface="Aileron"/>
              </a:rPr>
              <a:t> analysis/testing. </a:t>
            </a:r>
          </a:p>
        </p:txBody>
      </p:sp>
      <p:pic>
        <p:nvPicPr>
          <p:cNvPr id="10" name="Resim 9" descr="dış mekan, bitki, su, orman içeren bir resim&#10;&#10;Yapay zeka tarafından oluşturulan içerik yanlış olabilir.">
            <a:extLst>
              <a:ext uri="{FF2B5EF4-FFF2-40B4-BE49-F238E27FC236}">
                <a16:creationId xmlns:a16="http://schemas.microsoft.com/office/drawing/2014/main" id="{06198419-4279-41C3-B680-4565DF15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0897" y="0"/>
            <a:ext cx="7449503" cy="10287000"/>
          </a:xfrm>
          <a:prstGeom prst="rect">
            <a:avLst/>
          </a:prstGeom>
        </p:spPr>
      </p:pic>
      <p:sp>
        <p:nvSpPr>
          <p:cNvPr id="11" name="AutoShape 4"/>
          <p:cNvSpPr/>
          <p:nvPr/>
        </p:nvSpPr>
        <p:spPr>
          <a:xfrm>
            <a:off x="12054759" y="4174337"/>
            <a:ext cx="3159374" cy="1938326"/>
          </a:xfrm>
          <a:prstGeom prst="rect">
            <a:avLst/>
          </a:prstGeom>
          <a:solidFill>
            <a:srgbClr val="5D7963"/>
          </a:solidFill>
        </p:spPr>
        <p:txBody>
          <a:bodyPr/>
          <a:lstStyle/>
          <a:p>
            <a:endParaRPr lang="en-US"/>
          </a:p>
        </p:txBody>
      </p:sp>
      <p:sp>
        <p:nvSpPr>
          <p:cNvPr id="12" name="TextBox 6"/>
          <p:cNvSpPr txBox="1"/>
          <p:nvPr/>
        </p:nvSpPr>
        <p:spPr>
          <a:xfrm>
            <a:off x="12570489" y="4916805"/>
            <a:ext cx="2475399" cy="405765"/>
          </a:xfrm>
          <a:prstGeom prst="rect">
            <a:avLst/>
          </a:prstGeom>
        </p:spPr>
        <p:txBody>
          <a:bodyPr lIns="0" tIns="0" rIns="0" bIns="0" rtlCol="0" anchor="t">
            <a:spAutoFit/>
          </a:bodyPr>
          <a:lstStyle/>
          <a:p>
            <a:pPr>
              <a:lnSpc>
                <a:spcPts val="3359"/>
              </a:lnSpc>
            </a:pPr>
            <a:r>
              <a:rPr lang="en-US" sz="2400" spc="192">
                <a:solidFill>
                  <a:srgbClr val="FFFFFF"/>
                </a:solidFill>
                <a:latin typeface="Aileron Bold"/>
              </a:rPr>
              <a:t>WHAT WE DO</a:t>
            </a:r>
          </a:p>
        </p:txBody>
      </p:sp>
      <p:grpSp>
        <p:nvGrpSpPr>
          <p:cNvPr id="13" name="Group 7"/>
          <p:cNvGrpSpPr/>
          <p:nvPr/>
        </p:nvGrpSpPr>
        <p:grpSpPr>
          <a:xfrm>
            <a:off x="17143420" y="9586538"/>
            <a:ext cx="587815" cy="558423"/>
            <a:chOff x="0" y="0"/>
            <a:chExt cx="154815" cy="147074"/>
          </a:xfrm>
        </p:grpSpPr>
        <p:sp>
          <p:nvSpPr>
            <p:cNvPr id="14"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19</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0800000">
            <a:off x="1028700" y="2369312"/>
            <a:ext cx="1066167" cy="982554"/>
          </a:xfrm>
          <a:prstGeom prst="rect">
            <a:avLst/>
          </a:prstGeom>
          <a:solidFill>
            <a:srgbClr val="5D7963">
              <a:alpha val="9804"/>
            </a:srgbClr>
          </a:solidFill>
        </p:spPr>
        <p:txBody>
          <a:bodyPr/>
          <a:lstStyle/>
          <a:p>
            <a:endParaRPr lang="en-US"/>
          </a:p>
        </p:txBody>
      </p:sp>
      <p:sp>
        <p:nvSpPr>
          <p:cNvPr id="4" name="Freeform 4"/>
          <p:cNvSpPr/>
          <p:nvPr/>
        </p:nvSpPr>
        <p:spPr>
          <a:xfrm>
            <a:off x="1257841" y="2562349"/>
            <a:ext cx="629531" cy="596481"/>
          </a:xfrm>
          <a:custGeom>
            <a:avLst/>
            <a:gdLst/>
            <a:ahLst/>
            <a:cxnLst/>
            <a:rect l="l" t="t" r="r" b="b"/>
            <a:pathLst>
              <a:path w="629531" h="596481">
                <a:moveTo>
                  <a:pt x="0" y="0"/>
                </a:moveTo>
                <a:lnTo>
                  <a:pt x="629531" y="0"/>
                </a:lnTo>
                <a:lnTo>
                  <a:pt x="629531" y="596480"/>
                </a:lnTo>
                <a:lnTo>
                  <a:pt x="0" y="596480"/>
                </a:lnTo>
                <a:lnTo>
                  <a:pt x="0" y="0"/>
                </a:lnTo>
                <a:close/>
              </a:path>
            </a:pathLst>
          </a:custGeom>
          <a:blipFill>
            <a:blip r:embed="rId2">
              <a:alphaModFix amt="7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10800000">
            <a:off x="1028700" y="4660957"/>
            <a:ext cx="1066167" cy="982554"/>
          </a:xfrm>
          <a:prstGeom prst="rect">
            <a:avLst/>
          </a:prstGeom>
          <a:solidFill>
            <a:srgbClr val="5D7963">
              <a:alpha val="9804"/>
            </a:srgbClr>
          </a:solidFill>
        </p:spPr>
        <p:txBody>
          <a:bodyPr/>
          <a:lstStyle/>
          <a:p>
            <a:endParaRPr lang="en-US"/>
          </a:p>
        </p:txBody>
      </p:sp>
      <p:sp>
        <p:nvSpPr>
          <p:cNvPr id="6" name="Freeform 6"/>
          <p:cNvSpPr/>
          <p:nvPr/>
        </p:nvSpPr>
        <p:spPr>
          <a:xfrm>
            <a:off x="1257841" y="4881342"/>
            <a:ext cx="629531" cy="596481"/>
          </a:xfrm>
          <a:custGeom>
            <a:avLst/>
            <a:gdLst/>
            <a:ahLst/>
            <a:cxnLst/>
            <a:rect l="l" t="t" r="r" b="b"/>
            <a:pathLst>
              <a:path w="629531" h="596481">
                <a:moveTo>
                  <a:pt x="0" y="0"/>
                </a:moveTo>
                <a:lnTo>
                  <a:pt x="629531" y="0"/>
                </a:lnTo>
                <a:lnTo>
                  <a:pt x="629531" y="596481"/>
                </a:lnTo>
                <a:lnTo>
                  <a:pt x="0" y="596481"/>
                </a:lnTo>
                <a:lnTo>
                  <a:pt x="0" y="0"/>
                </a:lnTo>
                <a:close/>
              </a:path>
            </a:pathLst>
          </a:custGeom>
          <a:blipFill>
            <a:blip r:embed="rId2">
              <a:alphaModFix amt="7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AutoShape 7"/>
          <p:cNvSpPr/>
          <p:nvPr/>
        </p:nvSpPr>
        <p:spPr>
          <a:xfrm rot="-10800000">
            <a:off x="1028700" y="6935134"/>
            <a:ext cx="1066167" cy="982554"/>
          </a:xfrm>
          <a:prstGeom prst="rect">
            <a:avLst/>
          </a:prstGeom>
          <a:solidFill>
            <a:srgbClr val="5D7963">
              <a:alpha val="9804"/>
            </a:srgbClr>
          </a:solidFill>
        </p:spPr>
        <p:txBody>
          <a:bodyPr/>
          <a:lstStyle/>
          <a:p>
            <a:endParaRPr lang="en-US"/>
          </a:p>
        </p:txBody>
      </p:sp>
      <p:sp>
        <p:nvSpPr>
          <p:cNvPr id="8" name="Freeform 8"/>
          <p:cNvSpPr/>
          <p:nvPr/>
        </p:nvSpPr>
        <p:spPr>
          <a:xfrm>
            <a:off x="1236195" y="7087858"/>
            <a:ext cx="651178" cy="651178"/>
          </a:xfrm>
          <a:custGeom>
            <a:avLst/>
            <a:gdLst/>
            <a:ahLst/>
            <a:cxnLst/>
            <a:rect l="l" t="t" r="r" b="b"/>
            <a:pathLst>
              <a:path w="651178" h="651178">
                <a:moveTo>
                  <a:pt x="0" y="0"/>
                </a:moveTo>
                <a:lnTo>
                  <a:pt x="651177" y="0"/>
                </a:lnTo>
                <a:lnTo>
                  <a:pt x="651177" y="651178"/>
                </a:lnTo>
                <a:lnTo>
                  <a:pt x="0" y="651178"/>
                </a:lnTo>
                <a:lnTo>
                  <a:pt x="0" y="0"/>
                </a:lnTo>
                <a:close/>
              </a:path>
            </a:pathLst>
          </a:custGeom>
          <a:blipFill>
            <a:blip r:embed="rId4">
              <a:alphaModFix amt="7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2328515" y="4576023"/>
            <a:ext cx="7889150" cy="14097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SNG &amp; HydTec Lab @ ChE, Department of Chemical Engineering, Square Building, North Campus, Boğaziçi University, 34342, Bebek, İstanbul, Turkey</a:t>
            </a:r>
          </a:p>
        </p:txBody>
      </p:sp>
      <p:sp>
        <p:nvSpPr>
          <p:cNvPr id="13" name="TextBox 13"/>
          <p:cNvSpPr txBox="1"/>
          <p:nvPr/>
        </p:nvSpPr>
        <p:spPr>
          <a:xfrm>
            <a:off x="2361083" y="7159711"/>
            <a:ext cx="7889150" cy="457200"/>
          </a:xfrm>
          <a:prstGeom prst="rect">
            <a:avLst/>
          </a:prstGeom>
        </p:spPr>
        <p:txBody>
          <a:bodyPr lIns="0" tIns="0" rIns="0" bIns="0" rtlCol="0" anchor="t">
            <a:spAutoFit/>
          </a:bodyPr>
          <a:lstStyle/>
          <a:p>
            <a:pPr>
              <a:lnSpc>
                <a:spcPts val="3750"/>
              </a:lnSpc>
            </a:pPr>
            <a:r>
              <a:rPr lang="en-US" sz="2500" spc="25">
                <a:solidFill>
                  <a:srgbClr val="5D7963"/>
                </a:solidFill>
                <a:latin typeface="Aileron Bold"/>
              </a:rPr>
              <a:t>http://snghydtec.boun.edu.tr</a:t>
            </a:r>
          </a:p>
        </p:txBody>
      </p:sp>
      <p:sp>
        <p:nvSpPr>
          <p:cNvPr id="14" name="TextBox 14"/>
          <p:cNvSpPr txBox="1"/>
          <p:nvPr/>
        </p:nvSpPr>
        <p:spPr>
          <a:xfrm>
            <a:off x="2361083" y="2293112"/>
            <a:ext cx="7954286" cy="14097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SNG &amp; HydTec Lab, Science &amp; Technology Building Block B, Kandilli Campus, Boğaziçi University, 34684, Kandilli, İstanbul, Turkey</a:t>
            </a:r>
          </a:p>
        </p:txBody>
      </p:sp>
      <p:pic>
        <p:nvPicPr>
          <p:cNvPr id="16" name="Resim 15" descr="dış mekan, doğa, çim, bitki örtüsü içeren bir resim&#10;&#10;Yapay zeka tarafından oluşturulan içerik yanlış olabilir.">
            <a:extLst>
              <a:ext uri="{FF2B5EF4-FFF2-40B4-BE49-F238E27FC236}">
                <a16:creationId xmlns:a16="http://schemas.microsoft.com/office/drawing/2014/main" id="{DAFCDDEB-7F87-694A-D772-D4A5E0191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7050" y="0"/>
            <a:ext cx="7143750" cy="10287000"/>
          </a:xfrm>
          <a:prstGeom prst="rect">
            <a:avLst/>
          </a:prstGeom>
        </p:spPr>
      </p:pic>
      <p:sp>
        <p:nvSpPr>
          <p:cNvPr id="18" name="Freeform 10"/>
          <p:cNvSpPr/>
          <p:nvPr/>
        </p:nvSpPr>
        <p:spPr>
          <a:xfrm>
            <a:off x="17143420" y="9586538"/>
            <a:ext cx="587815" cy="558423"/>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9" name="TextBox 11"/>
          <p:cNvSpPr txBox="1"/>
          <p:nvPr/>
        </p:nvSpPr>
        <p:spPr>
          <a:xfrm>
            <a:off x="17143420" y="9731199"/>
            <a:ext cx="587815" cy="413762"/>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 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313" y="0"/>
            <a:ext cx="10983503" cy="10287000"/>
          </a:xfrm>
          <a:prstGeom prst="rect">
            <a:avLst/>
          </a:prstGeom>
          <a:solidFill>
            <a:srgbClr val="5D7963"/>
          </a:solidFill>
        </p:spPr>
        <p:txBody>
          <a:bodyPr/>
          <a:lstStyle/>
          <a:p>
            <a:endParaRPr lang="en-US"/>
          </a:p>
        </p:txBody>
      </p:sp>
      <p:sp>
        <p:nvSpPr>
          <p:cNvPr id="5" name="TextBox 5"/>
          <p:cNvSpPr txBox="1"/>
          <p:nvPr/>
        </p:nvSpPr>
        <p:spPr>
          <a:xfrm>
            <a:off x="1028700" y="3690937"/>
            <a:ext cx="9002729" cy="2762250"/>
          </a:xfrm>
          <a:prstGeom prst="rect">
            <a:avLst/>
          </a:prstGeom>
        </p:spPr>
        <p:txBody>
          <a:bodyPr lIns="0" tIns="0" rIns="0" bIns="0" rtlCol="0" anchor="t">
            <a:spAutoFit/>
          </a:bodyPr>
          <a:lstStyle/>
          <a:p>
            <a:pPr marL="0" lvl="0" indent="0" algn="l">
              <a:lnSpc>
                <a:spcPts val="4499"/>
              </a:lnSpc>
            </a:pPr>
            <a:r>
              <a:rPr lang="en-US" sz="2499" spc="44" dirty="0" err="1">
                <a:solidFill>
                  <a:srgbClr val="FFFFFF"/>
                </a:solidFill>
                <a:latin typeface="Aileron"/>
              </a:rPr>
              <a:t>SNG&amp;HydTec</a:t>
            </a:r>
            <a:r>
              <a:rPr lang="en-US" sz="2499" spc="44" dirty="0">
                <a:solidFill>
                  <a:srgbClr val="FFFFFF"/>
                </a:solidFill>
                <a:latin typeface="Aileron"/>
              </a:rPr>
              <a:t> Lab </a:t>
            </a:r>
            <a:r>
              <a:rPr lang="en-US" sz="2499" spc="44" dirty="0">
                <a:solidFill>
                  <a:srgbClr val="B7FF9D"/>
                </a:solidFill>
                <a:latin typeface="Aileron Bold"/>
              </a:rPr>
              <a:t>uses its systems and instrumentation also in clients’ projects</a:t>
            </a:r>
            <a:r>
              <a:rPr lang="en-US" sz="2499" spc="44" dirty="0">
                <a:solidFill>
                  <a:srgbClr val="FFFFFF"/>
                </a:solidFill>
                <a:latin typeface="Aileron"/>
              </a:rPr>
              <a:t>, not limited to the area of heterogeneous catalysis, </a:t>
            </a:r>
            <a:r>
              <a:rPr lang="en-US" sz="2499" spc="44" dirty="0">
                <a:solidFill>
                  <a:srgbClr val="B7FF9D"/>
                </a:solidFill>
                <a:latin typeface="Aileron Bold"/>
                <a:ea typeface="Aileron Bold"/>
              </a:rPr>
              <a:t>to provide the most comprehensive solutions and reliable </a:t>
            </a:r>
            <a:r>
              <a:rPr lang="en-US" sz="2499" spc="44" dirty="0" err="1">
                <a:solidFill>
                  <a:srgbClr val="B7FF9D"/>
                </a:solidFill>
                <a:latin typeface="Aileron Bold"/>
                <a:ea typeface="Aileron Bold"/>
              </a:rPr>
              <a:t>d﻿ata</a:t>
            </a:r>
            <a:r>
              <a:rPr lang="en-US" sz="2499" spc="44" dirty="0">
                <a:solidFill>
                  <a:srgbClr val="FFFFFF"/>
                </a:solidFill>
                <a:latin typeface="Aileron"/>
              </a:rPr>
              <a:t> either they involve routine testing or investigative analysis.</a:t>
            </a:r>
          </a:p>
        </p:txBody>
      </p:sp>
      <p:pic>
        <p:nvPicPr>
          <p:cNvPr id="15" name="Resim 14" descr="dış mekan, bitki, su, orman içeren bir resim&#10;&#10;Yapay zeka tarafından oluşturulan içerik yanlış olabilir.">
            <a:extLst>
              <a:ext uri="{FF2B5EF4-FFF2-40B4-BE49-F238E27FC236}">
                <a16:creationId xmlns:a16="http://schemas.microsoft.com/office/drawing/2014/main" id="{F0F75C60-B45A-4C52-A1A8-47E768CB2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0897" y="0"/>
            <a:ext cx="7449503" cy="10287000"/>
          </a:xfrm>
          <a:prstGeom prst="rect">
            <a:avLst/>
          </a:prstGeom>
        </p:spPr>
      </p:pic>
      <p:sp>
        <p:nvSpPr>
          <p:cNvPr id="16" name="AutoShape 4"/>
          <p:cNvSpPr/>
          <p:nvPr/>
        </p:nvSpPr>
        <p:spPr>
          <a:xfrm>
            <a:off x="12054759" y="4174337"/>
            <a:ext cx="3165947" cy="1938326"/>
          </a:xfrm>
          <a:prstGeom prst="rect">
            <a:avLst/>
          </a:prstGeom>
          <a:solidFill>
            <a:srgbClr val="5D7963"/>
          </a:solidFill>
        </p:spPr>
        <p:txBody>
          <a:bodyPr/>
          <a:lstStyle/>
          <a:p>
            <a:endParaRPr lang="en-US"/>
          </a:p>
        </p:txBody>
      </p:sp>
      <p:sp>
        <p:nvSpPr>
          <p:cNvPr id="17" name="TextBox 6"/>
          <p:cNvSpPr txBox="1"/>
          <p:nvPr/>
        </p:nvSpPr>
        <p:spPr>
          <a:xfrm>
            <a:off x="12570489" y="4916805"/>
            <a:ext cx="2475399" cy="405765"/>
          </a:xfrm>
          <a:prstGeom prst="rect">
            <a:avLst/>
          </a:prstGeom>
        </p:spPr>
        <p:txBody>
          <a:bodyPr lIns="0" tIns="0" rIns="0" bIns="0" rtlCol="0" anchor="t">
            <a:spAutoFit/>
          </a:bodyPr>
          <a:lstStyle/>
          <a:p>
            <a:pPr>
              <a:lnSpc>
                <a:spcPts val="3359"/>
              </a:lnSpc>
            </a:pPr>
            <a:r>
              <a:rPr lang="en-US" sz="2400" spc="192">
                <a:solidFill>
                  <a:srgbClr val="FFFFFF"/>
                </a:solidFill>
                <a:latin typeface="Aileron Bold"/>
              </a:rPr>
              <a:t>WHAT WE DO</a:t>
            </a:r>
          </a:p>
        </p:txBody>
      </p:sp>
      <p:grpSp>
        <p:nvGrpSpPr>
          <p:cNvPr id="18" name="Group 7"/>
          <p:cNvGrpSpPr/>
          <p:nvPr/>
        </p:nvGrpSpPr>
        <p:grpSpPr>
          <a:xfrm>
            <a:off x="17143420" y="9586538"/>
            <a:ext cx="587815" cy="558423"/>
            <a:chOff x="0" y="0"/>
            <a:chExt cx="154815" cy="147074"/>
          </a:xfrm>
        </p:grpSpPr>
        <p:sp>
          <p:nvSpPr>
            <p:cNvPr id="19"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0"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20</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esim 15" descr="dış mekan, bitki, tropik ve alt tropik kozalaklı ormanlar, sis içeren bir resim&#10;&#10;Yapay zeka tarafından oluşturulan içerik yanlış olabilir.">
            <a:extLst>
              <a:ext uri="{FF2B5EF4-FFF2-40B4-BE49-F238E27FC236}">
                <a16:creationId xmlns:a16="http://schemas.microsoft.com/office/drawing/2014/main" id="{D68EF62A-D5D8-C78E-0041-7E21952A1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4000" cy="10287000"/>
          </a:xfrm>
          <a:prstGeom prst="rect">
            <a:avLst/>
          </a:prstGeom>
        </p:spPr>
      </p:pic>
      <p:grpSp>
        <p:nvGrpSpPr>
          <p:cNvPr id="17" name="Group 3"/>
          <p:cNvGrpSpPr/>
          <p:nvPr/>
        </p:nvGrpSpPr>
        <p:grpSpPr>
          <a:xfrm>
            <a:off x="3095135" y="3244270"/>
            <a:ext cx="12097730" cy="3798460"/>
            <a:chOff x="0" y="0"/>
            <a:chExt cx="16130307" cy="5064613"/>
          </a:xfrm>
        </p:grpSpPr>
        <p:sp>
          <p:nvSpPr>
            <p:cNvPr id="18" name="AutoShape 4"/>
            <p:cNvSpPr/>
            <p:nvPr/>
          </p:nvSpPr>
          <p:spPr>
            <a:xfrm>
              <a:off x="0" y="0"/>
              <a:ext cx="16130307" cy="5064613"/>
            </a:xfrm>
            <a:prstGeom prst="rect">
              <a:avLst/>
            </a:prstGeom>
            <a:solidFill>
              <a:srgbClr val="5D7963"/>
            </a:solidFill>
          </p:spPr>
          <p:txBody>
            <a:bodyPr/>
            <a:lstStyle/>
            <a:p>
              <a:endParaRPr lang="en-US"/>
            </a:p>
          </p:txBody>
        </p:sp>
        <p:sp>
          <p:nvSpPr>
            <p:cNvPr id="19" name="TextBox 5"/>
            <p:cNvSpPr txBox="1"/>
            <p:nvPr/>
          </p:nvSpPr>
          <p:spPr>
            <a:xfrm>
              <a:off x="771776" y="923216"/>
              <a:ext cx="14586754" cy="3218180"/>
            </a:xfrm>
            <a:prstGeom prst="rect">
              <a:avLst/>
            </a:prstGeom>
          </p:spPr>
          <p:txBody>
            <a:bodyPr lIns="0" tIns="0" rIns="0" bIns="0" rtlCol="0" anchor="t">
              <a:spAutoFit/>
            </a:bodyPr>
            <a:lstStyle/>
            <a:p>
              <a:pPr algn="ctr">
                <a:lnSpc>
                  <a:spcPts val="6270"/>
                </a:lnSpc>
              </a:pPr>
              <a:r>
                <a:rPr lang="en-US" sz="5500" spc="99">
                  <a:solidFill>
                    <a:srgbClr val="FFFFFF"/>
                  </a:solidFill>
                  <a:latin typeface="Arimo Bold"/>
                </a:rPr>
                <a:t>CATALYSTS &amp; ADSORBENTS PREPARATION &amp; PRETREATMENT SYSTEMS </a:t>
              </a:r>
            </a:p>
          </p:txBody>
        </p:sp>
      </p:grpSp>
      <p:grpSp>
        <p:nvGrpSpPr>
          <p:cNvPr id="20" name="Group 6"/>
          <p:cNvGrpSpPr/>
          <p:nvPr/>
        </p:nvGrpSpPr>
        <p:grpSpPr>
          <a:xfrm>
            <a:off x="17143420" y="9586538"/>
            <a:ext cx="587815" cy="558423"/>
            <a:chOff x="0" y="0"/>
            <a:chExt cx="154815" cy="147074"/>
          </a:xfrm>
        </p:grpSpPr>
        <p:sp>
          <p:nvSpPr>
            <p:cNvPr id="21"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2"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21</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p:nvPr/>
        </p:nvGrpSpPr>
        <p:grpSpPr>
          <a:xfrm>
            <a:off x="850714" y="596549"/>
            <a:ext cx="6074107" cy="9093902"/>
            <a:chOff x="0" y="0"/>
            <a:chExt cx="1727054" cy="2585674"/>
          </a:xfrm>
        </p:grpSpPr>
        <p:sp>
          <p:nvSpPr>
            <p:cNvPr id="4" name="Freeform 4"/>
            <p:cNvSpPr/>
            <p:nvPr/>
          </p:nvSpPr>
          <p:spPr>
            <a:xfrm>
              <a:off x="0" y="0"/>
              <a:ext cx="1727054" cy="2585674"/>
            </a:xfrm>
            <a:custGeom>
              <a:avLst/>
              <a:gdLst/>
              <a:ahLst/>
              <a:cxnLst/>
              <a:rect l="l" t="t" r="r" b="b"/>
              <a:pathLst>
                <a:path w="1727054" h="2585674">
                  <a:moveTo>
                    <a:pt x="65003" y="0"/>
                  </a:moveTo>
                  <a:lnTo>
                    <a:pt x="1662050" y="0"/>
                  </a:lnTo>
                  <a:cubicBezTo>
                    <a:pt x="1697951" y="0"/>
                    <a:pt x="1727054" y="29103"/>
                    <a:pt x="1727054" y="65003"/>
                  </a:cubicBezTo>
                  <a:lnTo>
                    <a:pt x="1727054" y="2520670"/>
                  </a:lnTo>
                  <a:cubicBezTo>
                    <a:pt x="1727054" y="2556571"/>
                    <a:pt x="1697951" y="2585674"/>
                    <a:pt x="1662050" y="2585674"/>
                  </a:cubicBezTo>
                  <a:lnTo>
                    <a:pt x="65003" y="2585674"/>
                  </a:lnTo>
                  <a:cubicBezTo>
                    <a:pt x="29103" y="2585674"/>
                    <a:pt x="0" y="2556571"/>
                    <a:pt x="0" y="2520670"/>
                  </a:cubicBezTo>
                  <a:lnTo>
                    <a:pt x="0" y="65003"/>
                  </a:lnTo>
                  <a:cubicBezTo>
                    <a:pt x="0" y="29103"/>
                    <a:pt x="29103" y="0"/>
                    <a:pt x="65003" y="0"/>
                  </a:cubicBezTo>
                  <a:close/>
                </a:path>
              </a:pathLst>
            </a:custGeom>
            <a:solidFill>
              <a:srgbClr val="FFFFFF"/>
            </a:solidFill>
          </p:spPr>
          <p:txBody>
            <a:bodyPr/>
            <a:lstStyle/>
            <a:p>
              <a:endParaRPr lang="en-US"/>
            </a:p>
          </p:txBody>
        </p:sp>
        <p:sp>
          <p:nvSpPr>
            <p:cNvPr id="5" name="TextBox 5"/>
            <p:cNvSpPr txBox="1"/>
            <p:nvPr/>
          </p:nvSpPr>
          <p:spPr>
            <a:xfrm>
              <a:off x="0" y="57150"/>
              <a:ext cx="1727054" cy="2528524"/>
            </a:xfrm>
            <a:prstGeom prst="rect">
              <a:avLst/>
            </a:prstGeom>
          </p:spPr>
          <p:txBody>
            <a:bodyPr lIns="50800" tIns="50800" rIns="50800" bIns="50800" rtlCol="0" anchor="ctr"/>
            <a:lstStyle/>
            <a:p>
              <a:pPr algn="ctr">
                <a:lnSpc>
                  <a:spcPts val="2399"/>
                </a:lnSpc>
              </a:pPr>
              <a:endParaRPr/>
            </a:p>
          </p:txBody>
        </p:sp>
      </p:grpSp>
      <p:grpSp>
        <p:nvGrpSpPr>
          <p:cNvPr id="6" name="Group 6"/>
          <p:cNvGrpSpPr>
            <a:grpSpLocks noChangeAspect="1"/>
          </p:cNvGrpSpPr>
          <p:nvPr/>
        </p:nvGrpSpPr>
        <p:grpSpPr>
          <a:xfrm>
            <a:off x="934895" y="714191"/>
            <a:ext cx="5905746" cy="8858619"/>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847" r="-5847"/>
              </a:stretch>
            </a:blipFill>
          </p:spPr>
          <p:txBody>
            <a:bodyPr/>
            <a:lstStyle/>
            <a:p>
              <a:endParaRPr lang="en-US"/>
            </a:p>
          </p:txBody>
        </p:sp>
      </p:grpSp>
      <p:grpSp>
        <p:nvGrpSpPr>
          <p:cNvPr id="8" name="Group 8"/>
          <p:cNvGrpSpPr/>
          <p:nvPr/>
        </p:nvGrpSpPr>
        <p:grpSpPr>
          <a:xfrm>
            <a:off x="9017650" y="2315281"/>
            <a:ext cx="7192179" cy="5632815"/>
            <a:chOff x="0" y="0"/>
            <a:chExt cx="9589572" cy="7510419"/>
          </a:xfrm>
        </p:grpSpPr>
        <p:sp>
          <p:nvSpPr>
            <p:cNvPr id="9" name="TextBox 9"/>
            <p:cNvSpPr txBox="1"/>
            <p:nvPr/>
          </p:nvSpPr>
          <p:spPr>
            <a:xfrm>
              <a:off x="0" y="-104775"/>
              <a:ext cx="9589572" cy="734694"/>
            </a:xfrm>
            <a:prstGeom prst="rect">
              <a:avLst/>
            </a:prstGeom>
          </p:spPr>
          <p:txBody>
            <a:bodyPr lIns="0" tIns="0" rIns="0" bIns="0" rtlCol="0" anchor="t">
              <a:spAutoFit/>
            </a:bodyPr>
            <a:lstStyle/>
            <a:p>
              <a:pPr marL="0" lvl="0" indent="0" algn="just">
                <a:lnSpc>
                  <a:spcPts val="4650"/>
                </a:lnSpc>
              </a:pPr>
              <a:r>
                <a:rPr lang="en-US" sz="3100" u="none" strike="noStrike" spc="3">
                  <a:solidFill>
                    <a:srgbClr val="5D7963"/>
                  </a:solidFill>
                  <a:latin typeface="Arimo Bold"/>
                </a:rPr>
                <a:t>Catalyst Preparation Systems</a:t>
              </a:r>
            </a:p>
          </p:txBody>
        </p:sp>
        <p:sp>
          <p:nvSpPr>
            <p:cNvPr id="10" name="TextBox 10"/>
            <p:cNvSpPr txBox="1"/>
            <p:nvPr/>
          </p:nvSpPr>
          <p:spPr>
            <a:xfrm>
              <a:off x="0" y="758254"/>
              <a:ext cx="9589572" cy="6752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 Impregnation </a:t>
              </a:r>
            </a:p>
            <a:p>
              <a:pPr>
                <a:lnSpc>
                  <a:spcPts val="4525"/>
                </a:lnSpc>
              </a:pPr>
              <a:r>
                <a:rPr lang="en-US" sz="2500" spc="25">
                  <a:solidFill>
                    <a:srgbClr val="5D7963"/>
                  </a:solidFill>
                  <a:latin typeface="Aileron"/>
                </a:rPr>
                <a:t>• Coprecipitation </a:t>
              </a:r>
            </a:p>
            <a:p>
              <a:pPr>
                <a:lnSpc>
                  <a:spcPts val="4525"/>
                </a:lnSpc>
              </a:pPr>
              <a:r>
                <a:rPr lang="en-US" sz="2500" spc="25">
                  <a:solidFill>
                    <a:srgbClr val="5D7963"/>
                  </a:solidFill>
                  <a:latin typeface="Aileron"/>
                </a:rPr>
                <a:t>• Deposition precipitation </a:t>
              </a:r>
            </a:p>
            <a:p>
              <a:pPr>
                <a:lnSpc>
                  <a:spcPts val="4525"/>
                </a:lnSpc>
              </a:pPr>
              <a:r>
                <a:rPr lang="en-US" sz="2500" spc="25">
                  <a:solidFill>
                    <a:srgbClr val="5D7963"/>
                  </a:solidFill>
                  <a:latin typeface="Aileron"/>
                </a:rPr>
                <a:t>• SBA preparation </a:t>
              </a:r>
            </a:p>
            <a:p>
              <a:pPr>
                <a:lnSpc>
                  <a:spcPts val="4525"/>
                </a:lnSpc>
              </a:pPr>
              <a:r>
                <a:rPr lang="en-US" sz="2500" spc="25">
                  <a:solidFill>
                    <a:srgbClr val="5D7963"/>
                  </a:solidFill>
                  <a:latin typeface="Aileron"/>
                </a:rPr>
                <a:t>• Controlled pH </a:t>
              </a:r>
            </a:p>
            <a:p>
              <a:pPr>
                <a:lnSpc>
                  <a:spcPts val="4525"/>
                </a:lnSpc>
              </a:pPr>
              <a:r>
                <a:rPr lang="en-US" sz="2500" spc="25">
                  <a:solidFill>
                    <a:srgbClr val="5D7963"/>
                  </a:solidFill>
                  <a:latin typeface="Aileron"/>
                </a:rPr>
                <a:t>• Sonicators/Ultrasonic Baths </a:t>
              </a:r>
            </a:p>
            <a:p>
              <a:pPr>
                <a:lnSpc>
                  <a:spcPts val="4525"/>
                </a:lnSpc>
              </a:pPr>
              <a:r>
                <a:rPr lang="en-US" sz="2500" spc="25">
                  <a:solidFill>
                    <a:srgbClr val="5D7963"/>
                  </a:solidFill>
                  <a:latin typeface="Aileron"/>
                </a:rPr>
                <a:t>• Shaker Baths </a:t>
              </a:r>
            </a:p>
            <a:p>
              <a:pPr>
                <a:lnSpc>
                  <a:spcPts val="4525"/>
                </a:lnSpc>
              </a:pPr>
              <a:r>
                <a:rPr lang="en-US" sz="2500" spc="25">
                  <a:solidFill>
                    <a:srgbClr val="5D7963"/>
                  </a:solidFill>
                  <a:latin typeface="Aileron"/>
                </a:rPr>
                <a:t>• Baths w/heating and cooling</a:t>
              </a:r>
            </a:p>
            <a:p>
              <a:pPr>
                <a:lnSpc>
                  <a:spcPts val="4525"/>
                </a:lnSpc>
              </a:pPr>
              <a:r>
                <a:rPr lang="en-US" sz="2500" spc="25">
                  <a:solidFill>
                    <a:srgbClr val="5D7963"/>
                  </a:solidFill>
                  <a:latin typeface="Aileron"/>
                </a:rPr>
                <a:t>...</a:t>
              </a:r>
            </a:p>
          </p:txBody>
        </p:sp>
      </p:gr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22</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364279" y="1945994"/>
            <a:ext cx="10512756" cy="6307654"/>
            <a:chOff x="0" y="0"/>
            <a:chExt cx="6350000" cy="3810000"/>
          </a:xfrm>
        </p:grpSpPr>
        <p:sp>
          <p:nvSpPr>
            <p:cNvPr id="4" name="Freeform 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solidFill>
              <a:srgbClr val="FFFFFF"/>
            </a:solidFill>
            <a:ln w="12700">
              <a:solidFill>
                <a:srgbClr val="000000"/>
              </a:solidFill>
            </a:ln>
          </p:spPr>
          <p:txBody>
            <a:bodyPr/>
            <a:lstStyle/>
            <a:p>
              <a:endParaRPr lang="en-US"/>
            </a:p>
          </p:txBody>
        </p:sp>
      </p:grpSp>
      <p:grpSp>
        <p:nvGrpSpPr>
          <p:cNvPr id="5" name="Group 5"/>
          <p:cNvGrpSpPr/>
          <p:nvPr/>
        </p:nvGrpSpPr>
        <p:grpSpPr>
          <a:xfrm>
            <a:off x="11782975" y="2327093"/>
            <a:ext cx="5587608" cy="5632815"/>
            <a:chOff x="0" y="0"/>
            <a:chExt cx="7450145" cy="7510419"/>
          </a:xfrm>
        </p:grpSpPr>
        <p:sp>
          <p:nvSpPr>
            <p:cNvPr id="6" name="TextBox 6"/>
            <p:cNvSpPr txBox="1"/>
            <p:nvPr/>
          </p:nvSpPr>
          <p:spPr>
            <a:xfrm>
              <a:off x="0" y="-104775"/>
              <a:ext cx="7450145" cy="734694"/>
            </a:xfrm>
            <a:prstGeom prst="rect">
              <a:avLst/>
            </a:prstGeom>
          </p:spPr>
          <p:txBody>
            <a:bodyPr lIns="0" tIns="0" rIns="0" bIns="0" rtlCol="0" anchor="t">
              <a:spAutoFit/>
            </a:bodyPr>
            <a:lstStyle/>
            <a:p>
              <a:pPr marL="0" lvl="0" indent="0" algn="just">
                <a:lnSpc>
                  <a:spcPts val="4650"/>
                </a:lnSpc>
              </a:pPr>
              <a:r>
                <a:rPr lang="en-US" sz="3100" spc="3">
                  <a:solidFill>
                    <a:srgbClr val="5D7963"/>
                  </a:solidFill>
                  <a:latin typeface="Arimo Bold"/>
                </a:rPr>
                <a:t>Twin Screw Mixer &amp; Extruder</a:t>
              </a:r>
            </a:p>
          </p:txBody>
        </p:sp>
        <p:sp>
          <p:nvSpPr>
            <p:cNvPr id="7" name="TextBox 7"/>
            <p:cNvSpPr txBox="1"/>
            <p:nvPr/>
          </p:nvSpPr>
          <p:spPr>
            <a:xfrm>
              <a:off x="0" y="758254"/>
              <a:ext cx="7450145" cy="6752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 ThermoFischer Scientific Process 11 w/ </a:t>
              </a:r>
            </a:p>
            <a:p>
              <a:pPr>
                <a:lnSpc>
                  <a:spcPts val="4525"/>
                </a:lnSpc>
              </a:pPr>
              <a:r>
                <a:rPr lang="en-US" sz="2500" spc="25">
                  <a:solidFill>
                    <a:srgbClr val="5D7963"/>
                  </a:solidFill>
                  <a:latin typeface="Aileron"/>
                </a:rPr>
                <a:t>• Adder Liquid Barrel </a:t>
              </a:r>
            </a:p>
            <a:p>
              <a:pPr>
                <a:lnSpc>
                  <a:spcPts val="4525"/>
                </a:lnSpc>
              </a:pPr>
              <a:r>
                <a:rPr lang="en-US" sz="2500" spc="25">
                  <a:solidFill>
                    <a:srgbClr val="5D7963"/>
                  </a:solidFill>
                  <a:latin typeface="Aileron"/>
                </a:rPr>
                <a:t>• Cooling</a:t>
              </a:r>
            </a:p>
            <a:p>
              <a:pPr>
                <a:lnSpc>
                  <a:spcPts val="4525"/>
                </a:lnSpc>
              </a:pPr>
              <a:r>
                <a:rPr lang="en-US" sz="2500" spc="25">
                  <a:solidFill>
                    <a:srgbClr val="5D7963"/>
                  </a:solidFill>
                  <a:latin typeface="Aileron"/>
                </a:rPr>
                <a:t>• Sheet Die (30 mm)</a:t>
              </a:r>
            </a:p>
            <a:p>
              <a:pPr>
                <a:lnSpc>
                  <a:spcPts val="4525"/>
                </a:lnSpc>
              </a:pPr>
              <a:r>
                <a:rPr lang="en-US" sz="2500" spc="25">
                  <a:solidFill>
                    <a:srgbClr val="5D7963"/>
                  </a:solidFill>
                  <a:latin typeface="Aileron"/>
                </a:rPr>
                <a:t>• Volumetric RotoTube Feeder </a:t>
              </a:r>
            </a:p>
            <a:p>
              <a:pPr>
                <a:lnSpc>
                  <a:spcPts val="4525"/>
                </a:lnSpc>
              </a:pPr>
              <a:r>
                <a:rPr lang="en-US" sz="2500" spc="25">
                  <a:solidFill>
                    <a:srgbClr val="5D7963"/>
                  </a:solidFill>
                  <a:latin typeface="Aileron"/>
                </a:rPr>
                <a:t>• Gravimetric MiniTwin MT0 </a:t>
              </a:r>
            </a:p>
            <a:p>
              <a:pPr>
                <a:lnSpc>
                  <a:spcPts val="4525"/>
                </a:lnSpc>
              </a:pPr>
              <a:r>
                <a:rPr lang="en-US" sz="2500" spc="25">
                  <a:solidFill>
                    <a:srgbClr val="5D7963"/>
                  </a:solidFill>
                  <a:latin typeface="Aileron"/>
                </a:rPr>
                <a:t>• Water Bath </a:t>
              </a:r>
            </a:p>
            <a:p>
              <a:pPr>
                <a:lnSpc>
                  <a:spcPts val="4525"/>
                </a:lnSpc>
              </a:pPr>
              <a:r>
                <a:rPr lang="en-US" sz="2500" spc="25">
                  <a:solidFill>
                    <a:srgbClr val="5D7963"/>
                  </a:solidFill>
                  <a:latin typeface="Aileron"/>
                </a:rPr>
                <a:t>• VariCut Pelletizer</a:t>
              </a:r>
            </a:p>
          </p:txBody>
        </p:sp>
      </p:grpSp>
      <p:grpSp>
        <p:nvGrpSpPr>
          <p:cNvPr id="8" name="Group 8"/>
          <p:cNvGrpSpPr>
            <a:grpSpLocks noChangeAspect="1"/>
          </p:cNvGrpSpPr>
          <p:nvPr/>
        </p:nvGrpSpPr>
        <p:grpSpPr>
          <a:xfrm>
            <a:off x="445195" y="2028833"/>
            <a:ext cx="10236626" cy="6141975"/>
            <a:chOff x="0" y="0"/>
            <a:chExt cx="6350000" cy="3810000"/>
          </a:xfrm>
        </p:grpSpPr>
        <p:sp>
          <p:nvSpPr>
            <p:cNvPr id="9" name="Freeform 9"/>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2"/>
              <a:stretch>
                <a:fillRect t="-10355" b="-10355"/>
              </a:stretch>
            </a:blipFill>
          </p:spPr>
          <p:txBody>
            <a:bodyPr/>
            <a:lstStyle/>
            <a:p>
              <a:endParaRPr lang="en-US"/>
            </a:p>
          </p:txBody>
        </p:sp>
      </p:grpSp>
      <p:grpSp>
        <p:nvGrpSpPr>
          <p:cNvPr id="10" name="Group 10"/>
          <p:cNvGrpSpPr/>
          <p:nvPr/>
        </p:nvGrpSpPr>
        <p:grpSpPr>
          <a:xfrm>
            <a:off x="17143420" y="9586538"/>
            <a:ext cx="587815" cy="558423"/>
            <a:chOff x="0" y="0"/>
            <a:chExt cx="154815" cy="147074"/>
          </a:xfrm>
        </p:grpSpPr>
        <p:sp>
          <p:nvSpPr>
            <p:cNvPr id="11" name="Freeform 11"/>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12"/>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23</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p:nvPr/>
        </p:nvGrpSpPr>
        <p:grpSpPr>
          <a:xfrm>
            <a:off x="993461" y="1028700"/>
            <a:ext cx="5300324" cy="7935427"/>
            <a:chOff x="0" y="0"/>
            <a:chExt cx="1727054" cy="2585674"/>
          </a:xfrm>
        </p:grpSpPr>
        <p:sp>
          <p:nvSpPr>
            <p:cNvPr id="4" name="Freeform 4"/>
            <p:cNvSpPr/>
            <p:nvPr/>
          </p:nvSpPr>
          <p:spPr>
            <a:xfrm>
              <a:off x="0" y="0"/>
              <a:ext cx="1727054" cy="2585674"/>
            </a:xfrm>
            <a:custGeom>
              <a:avLst/>
              <a:gdLst/>
              <a:ahLst/>
              <a:cxnLst/>
              <a:rect l="l" t="t" r="r" b="b"/>
              <a:pathLst>
                <a:path w="1727054" h="2585674">
                  <a:moveTo>
                    <a:pt x="74493" y="0"/>
                  </a:moveTo>
                  <a:lnTo>
                    <a:pt x="1652561" y="0"/>
                  </a:lnTo>
                  <a:cubicBezTo>
                    <a:pt x="1693702" y="0"/>
                    <a:pt x="1727054" y="33352"/>
                    <a:pt x="1727054" y="74493"/>
                  </a:cubicBezTo>
                  <a:lnTo>
                    <a:pt x="1727054" y="2511180"/>
                  </a:lnTo>
                  <a:cubicBezTo>
                    <a:pt x="1727054" y="2530937"/>
                    <a:pt x="1719205" y="2549885"/>
                    <a:pt x="1705235" y="2563855"/>
                  </a:cubicBezTo>
                  <a:cubicBezTo>
                    <a:pt x="1691265" y="2577825"/>
                    <a:pt x="1672317" y="2585674"/>
                    <a:pt x="1652561" y="2585674"/>
                  </a:cubicBezTo>
                  <a:lnTo>
                    <a:pt x="74493" y="2585674"/>
                  </a:lnTo>
                  <a:cubicBezTo>
                    <a:pt x="54736" y="2585674"/>
                    <a:pt x="35789" y="2577825"/>
                    <a:pt x="21819" y="2563855"/>
                  </a:cubicBezTo>
                  <a:cubicBezTo>
                    <a:pt x="7848" y="2549885"/>
                    <a:pt x="0" y="2530937"/>
                    <a:pt x="0" y="2511180"/>
                  </a:cubicBezTo>
                  <a:lnTo>
                    <a:pt x="0" y="74493"/>
                  </a:lnTo>
                  <a:cubicBezTo>
                    <a:pt x="0" y="33352"/>
                    <a:pt x="33352" y="0"/>
                    <a:pt x="74493" y="0"/>
                  </a:cubicBezTo>
                  <a:close/>
                </a:path>
              </a:pathLst>
            </a:custGeom>
            <a:solidFill>
              <a:srgbClr val="FFFFFF"/>
            </a:solidFill>
          </p:spPr>
          <p:txBody>
            <a:bodyPr/>
            <a:lstStyle/>
            <a:p>
              <a:endParaRPr lang="en-US"/>
            </a:p>
          </p:txBody>
        </p:sp>
        <p:sp>
          <p:nvSpPr>
            <p:cNvPr id="5" name="TextBox 5"/>
            <p:cNvSpPr txBox="1"/>
            <p:nvPr/>
          </p:nvSpPr>
          <p:spPr>
            <a:xfrm>
              <a:off x="0" y="57150"/>
              <a:ext cx="1727054" cy="2528524"/>
            </a:xfrm>
            <a:prstGeom prst="rect">
              <a:avLst/>
            </a:prstGeom>
          </p:spPr>
          <p:txBody>
            <a:bodyPr lIns="50800" tIns="50800" rIns="50800" bIns="50800" rtlCol="0" anchor="ctr"/>
            <a:lstStyle/>
            <a:p>
              <a:pPr algn="ctr">
                <a:lnSpc>
                  <a:spcPts val="2399"/>
                </a:lnSpc>
              </a:pPr>
              <a:endParaRPr/>
            </a:p>
          </p:txBody>
        </p:sp>
      </p:grpSp>
      <p:grpSp>
        <p:nvGrpSpPr>
          <p:cNvPr id="6" name="Group 6"/>
          <p:cNvGrpSpPr>
            <a:grpSpLocks noChangeAspect="1"/>
          </p:cNvGrpSpPr>
          <p:nvPr/>
        </p:nvGrpSpPr>
        <p:grpSpPr>
          <a:xfrm>
            <a:off x="1066918" y="1131355"/>
            <a:ext cx="5153410" cy="7730116"/>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10605" r="-10605"/>
              </a:stretch>
            </a:blipFill>
          </p:spPr>
          <p:txBody>
            <a:bodyPr/>
            <a:lstStyle/>
            <a:p>
              <a:endParaRPr lang="en-US"/>
            </a:p>
          </p:txBody>
        </p:sp>
      </p:grpSp>
      <p:grpSp>
        <p:nvGrpSpPr>
          <p:cNvPr id="8" name="Group 8"/>
          <p:cNvGrpSpPr>
            <a:grpSpLocks noChangeAspect="1"/>
          </p:cNvGrpSpPr>
          <p:nvPr/>
        </p:nvGrpSpPr>
        <p:grpSpPr>
          <a:xfrm>
            <a:off x="6567295" y="1131355"/>
            <a:ext cx="5153410" cy="7730116"/>
            <a:chOff x="0" y="0"/>
            <a:chExt cx="6350000" cy="9525000"/>
          </a:xfrm>
        </p:grpSpPr>
        <p:sp>
          <p:nvSpPr>
            <p:cNvPr id="9" name="Freeform 9"/>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8491" r="-8491"/>
              </a:stretch>
            </a:blipFill>
          </p:spPr>
          <p:txBody>
            <a:bodyPr/>
            <a:lstStyle/>
            <a:p>
              <a:endParaRPr lang="en-US"/>
            </a:p>
          </p:txBody>
        </p:sp>
      </p:grpSp>
      <p:grpSp>
        <p:nvGrpSpPr>
          <p:cNvPr id="10" name="Group 10"/>
          <p:cNvGrpSpPr/>
          <p:nvPr/>
        </p:nvGrpSpPr>
        <p:grpSpPr>
          <a:xfrm>
            <a:off x="12243862" y="4041593"/>
            <a:ext cx="4136667" cy="2203815"/>
            <a:chOff x="0" y="0"/>
            <a:chExt cx="5515556" cy="2938419"/>
          </a:xfrm>
        </p:grpSpPr>
        <p:sp>
          <p:nvSpPr>
            <p:cNvPr id="11" name="TextBox 11"/>
            <p:cNvSpPr txBox="1"/>
            <p:nvPr/>
          </p:nvSpPr>
          <p:spPr>
            <a:xfrm>
              <a:off x="0" y="-104775"/>
              <a:ext cx="5515556" cy="734694"/>
            </a:xfrm>
            <a:prstGeom prst="rect">
              <a:avLst/>
            </a:prstGeom>
          </p:spPr>
          <p:txBody>
            <a:bodyPr lIns="0" tIns="0" rIns="0" bIns="0" rtlCol="0" anchor="t">
              <a:spAutoFit/>
            </a:bodyPr>
            <a:lstStyle/>
            <a:p>
              <a:pPr marL="0" lvl="0" indent="0" algn="just">
                <a:lnSpc>
                  <a:spcPts val="4650"/>
                </a:lnSpc>
              </a:pPr>
              <a:r>
                <a:rPr lang="en-US" sz="3100" spc="3">
                  <a:solidFill>
                    <a:srgbClr val="5D7963"/>
                  </a:solidFill>
                  <a:latin typeface="Arimo Bold"/>
                </a:rPr>
                <a:t>Static Ovens </a:t>
              </a:r>
            </a:p>
          </p:txBody>
        </p:sp>
        <p:sp>
          <p:nvSpPr>
            <p:cNvPr id="12" name="TextBox 12"/>
            <p:cNvSpPr txBox="1"/>
            <p:nvPr/>
          </p:nvSpPr>
          <p:spPr>
            <a:xfrm>
              <a:off x="0" y="758254"/>
              <a:ext cx="5515556" cy="2180165"/>
            </a:xfrm>
            <a:prstGeom prst="rect">
              <a:avLst/>
            </a:prstGeom>
          </p:spPr>
          <p:txBody>
            <a:bodyPr lIns="0" tIns="0" rIns="0" bIns="0" rtlCol="0" anchor="t">
              <a:spAutoFit/>
            </a:bodyPr>
            <a:lstStyle/>
            <a:p>
              <a:pPr marL="539753" lvl="1" indent="-269876">
                <a:lnSpc>
                  <a:spcPts val="4525"/>
                </a:lnSpc>
                <a:buFont typeface="Arial"/>
                <a:buChar char="•"/>
              </a:pPr>
              <a:r>
                <a:rPr lang="en-US" sz="2500" spc="25">
                  <a:solidFill>
                    <a:srgbClr val="5D7963"/>
                  </a:solidFill>
                  <a:latin typeface="Aileron"/>
                  <a:ea typeface="Aileron"/>
                </a:rPr>
                <a:t>1200 °C (x2) </a:t>
              </a:r>
            </a:p>
            <a:p>
              <a:pPr marL="539753" lvl="1" indent="-269876">
                <a:lnSpc>
                  <a:spcPts val="4525"/>
                </a:lnSpc>
                <a:buFont typeface="Arial"/>
                <a:buChar char="•"/>
              </a:pPr>
              <a:r>
                <a:rPr lang="en-US" sz="2500" spc="25">
                  <a:solidFill>
                    <a:srgbClr val="5D7963"/>
                  </a:solidFill>
                  <a:latin typeface="Aileron"/>
                  <a:ea typeface="Aileron"/>
                </a:rPr>
                <a:t>1800 °C</a:t>
              </a:r>
            </a:p>
            <a:p>
              <a:pPr>
                <a:lnSpc>
                  <a:spcPts val="4525"/>
                </a:lnSpc>
              </a:pPr>
              <a:r>
                <a:rPr lang="en-US" sz="2500" spc="25">
                  <a:solidFill>
                    <a:srgbClr val="5D7963"/>
                  </a:solidFill>
                  <a:latin typeface="Aileron"/>
                </a:rPr>
                <a:t>...</a:t>
              </a:r>
            </a:p>
          </p:txBody>
        </p:sp>
      </p:grpSp>
      <p:grpSp>
        <p:nvGrpSpPr>
          <p:cNvPr id="13" name="Group 13"/>
          <p:cNvGrpSpPr/>
          <p:nvPr/>
        </p:nvGrpSpPr>
        <p:grpSpPr>
          <a:xfrm>
            <a:off x="17143420" y="9586538"/>
            <a:ext cx="587815" cy="558423"/>
            <a:chOff x="0" y="0"/>
            <a:chExt cx="154815" cy="147074"/>
          </a:xfrm>
        </p:grpSpPr>
        <p:sp>
          <p:nvSpPr>
            <p:cNvPr id="14" name="Freeform 14"/>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15"/>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24</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1093480" y="1207388"/>
            <a:ext cx="5652680" cy="3956876"/>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6710672" y="1207388"/>
            <a:ext cx="5652680" cy="3956876"/>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7" name="Group 7"/>
          <p:cNvGrpSpPr>
            <a:grpSpLocks noChangeAspect="1"/>
          </p:cNvGrpSpPr>
          <p:nvPr/>
        </p:nvGrpSpPr>
        <p:grpSpPr>
          <a:xfrm>
            <a:off x="1028700" y="5301424"/>
            <a:ext cx="5652680" cy="3956876"/>
            <a:chOff x="0" y="0"/>
            <a:chExt cx="6350000" cy="4445000"/>
          </a:xfrm>
        </p:grpSpPr>
        <p:sp>
          <p:nvSpPr>
            <p:cNvPr id="8" name="Freeform 8"/>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9" name="Group 9"/>
          <p:cNvGrpSpPr>
            <a:grpSpLocks noChangeAspect="1"/>
          </p:cNvGrpSpPr>
          <p:nvPr/>
        </p:nvGrpSpPr>
        <p:grpSpPr>
          <a:xfrm>
            <a:off x="6645891" y="5301424"/>
            <a:ext cx="5652680" cy="3956876"/>
            <a:chOff x="0" y="0"/>
            <a:chExt cx="6350000" cy="4445000"/>
          </a:xfrm>
        </p:grpSpPr>
        <p:sp>
          <p:nvSpPr>
            <p:cNvPr id="10" name="Freeform 10"/>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11" name="Group 11"/>
          <p:cNvGrpSpPr>
            <a:grpSpLocks noChangeAspect="1"/>
          </p:cNvGrpSpPr>
          <p:nvPr/>
        </p:nvGrpSpPr>
        <p:grpSpPr>
          <a:xfrm>
            <a:off x="1208422" y="1322330"/>
            <a:ext cx="5293235" cy="3705265"/>
            <a:chOff x="0" y="0"/>
            <a:chExt cx="6350000" cy="4445000"/>
          </a:xfrm>
        </p:grpSpPr>
        <p:sp>
          <p:nvSpPr>
            <p:cNvPr id="12" name="Freeform 12"/>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1937" b="-1937"/>
              </a:stretch>
            </a:blipFill>
          </p:spPr>
          <p:txBody>
            <a:bodyPr/>
            <a:lstStyle/>
            <a:p>
              <a:endParaRPr lang="en-US"/>
            </a:p>
          </p:txBody>
        </p:sp>
      </p:grpSp>
      <p:grpSp>
        <p:nvGrpSpPr>
          <p:cNvPr id="13" name="Group 13"/>
          <p:cNvGrpSpPr>
            <a:grpSpLocks noChangeAspect="1"/>
          </p:cNvGrpSpPr>
          <p:nvPr/>
        </p:nvGrpSpPr>
        <p:grpSpPr>
          <a:xfrm>
            <a:off x="6825614" y="1322330"/>
            <a:ext cx="5293235" cy="3705265"/>
            <a:chOff x="0" y="0"/>
            <a:chExt cx="6350000" cy="4445000"/>
          </a:xfrm>
        </p:grpSpPr>
        <p:sp>
          <p:nvSpPr>
            <p:cNvPr id="14" name="Freeform 1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3"/>
              <a:stretch>
                <a:fillRect t="-2444" b="-2444"/>
              </a:stretch>
            </a:blipFill>
          </p:spPr>
          <p:txBody>
            <a:bodyPr/>
            <a:lstStyle/>
            <a:p>
              <a:endParaRPr lang="en-US"/>
            </a:p>
          </p:txBody>
        </p:sp>
      </p:grpSp>
      <p:grpSp>
        <p:nvGrpSpPr>
          <p:cNvPr id="15" name="Group 15"/>
          <p:cNvGrpSpPr>
            <a:grpSpLocks noChangeAspect="1"/>
          </p:cNvGrpSpPr>
          <p:nvPr/>
        </p:nvGrpSpPr>
        <p:grpSpPr>
          <a:xfrm>
            <a:off x="1143642" y="5416366"/>
            <a:ext cx="5293235" cy="3705265"/>
            <a:chOff x="0" y="0"/>
            <a:chExt cx="6350000" cy="4445000"/>
          </a:xfrm>
        </p:grpSpPr>
        <p:sp>
          <p:nvSpPr>
            <p:cNvPr id="16" name="Freeform 1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4"/>
              <a:stretch>
                <a:fillRect t="-6027" b="-6027"/>
              </a:stretch>
            </a:blipFill>
          </p:spPr>
          <p:txBody>
            <a:bodyPr/>
            <a:lstStyle/>
            <a:p>
              <a:endParaRPr lang="en-US"/>
            </a:p>
          </p:txBody>
        </p:sp>
      </p:grpSp>
      <p:grpSp>
        <p:nvGrpSpPr>
          <p:cNvPr id="17" name="Group 17"/>
          <p:cNvGrpSpPr>
            <a:grpSpLocks noChangeAspect="1"/>
          </p:cNvGrpSpPr>
          <p:nvPr/>
        </p:nvGrpSpPr>
        <p:grpSpPr>
          <a:xfrm>
            <a:off x="6760833" y="5416366"/>
            <a:ext cx="5293235" cy="3705265"/>
            <a:chOff x="0" y="0"/>
            <a:chExt cx="6350000" cy="4445000"/>
          </a:xfrm>
        </p:grpSpPr>
        <p:sp>
          <p:nvSpPr>
            <p:cNvPr id="18" name="Freeform 18"/>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5"/>
              <a:stretch>
                <a:fillRect t="-19482" b="-19482"/>
              </a:stretch>
            </a:blipFill>
          </p:spPr>
          <p:txBody>
            <a:bodyPr/>
            <a:lstStyle/>
            <a:p>
              <a:endParaRPr lang="en-US"/>
            </a:p>
          </p:txBody>
        </p:sp>
      </p:grpSp>
      <p:sp>
        <p:nvSpPr>
          <p:cNvPr id="19" name="TextBox 19"/>
          <p:cNvSpPr txBox="1"/>
          <p:nvPr/>
        </p:nvSpPr>
        <p:spPr>
          <a:xfrm>
            <a:off x="12700392" y="2959862"/>
            <a:ext cx="4000108" cy="4530724"/>
          </a:xfrm>
          <a:prstGeom prst="rect">
            <a:avLst/>
          </a:prstGeom>
        </p:spPr>
        <p:txBody>
          <a:bodyPr lIns="0" tIns="0" rIns="0" bIns="0" rtlCol="0" anchor="t">
            <a:spAutoFit/>
          </a:bodyPr>
          <a:lstStyle/>
          <a:p>
            <a:pPr>
              <a:lnSpc>
                <a:spcPts val="4525"/>
              </a:lnSpc>
            </a:pPr>
            <a:r>
              <a:rPr lang="en-US" sz="2500" spc="25">
                <a:solidFill>
                  <a:srgbClr val="5D7963"/>
                </a:solidFill>
                <a:latin typeface="Aileron"/>
              </a:rPr>
              <a:t>• Grinding and Sieving </a:t>
            </a:r>
          </a:p>
          <a:p>
            <a:pPr>
              <a:lnSpc>
                <a:spcPts val="4525"/>
              </a:lnSpc>
            </a:pPr>
            <a:r>
              <a:rPr lang="en-US" sz="2500" spc="25">
                <a:solidFill>
                  <a:srgbClr val="5D7963"/>
                </a:solidFill>
                <a:latin typeface="Aileron"/>
              </a:rPr>
              <a:t>• Sieve Shakers </a:t>
            </a:r>
          </a:p>
          <a:p>
            <a:pPr>
              <a:lnSpc>
                <a:spcPts val="4525"/>
              </a:lnSpc>
            </a:pPr>
            <a:r>
              <a:rPr lang="en-US" sz="2500" spc="25">
                <a:solidFill>
                  <a:srgbClr val="5D7963"/>
                </a:solidFill>
                <a:latin typeface="Aileron"/>
              </a:rPr>
              <a:t>• Ball Mill </a:t>
            </a:r>
          </a:p>
          <a:p>
            <a:pPr>
              <a:lnSpc>
                <a:spcPts val="4525"/>
              </a:lnSpc>
            </a:pPr>
            <a:r>
              <a:rPr lang="en-US" sz="2500" spc="25">
                <a:solidFill>
                  <a:srgbClr val="5D7963"/>
                </a:solidFill>
                <a:latin typeface="Aileron"/>
              </a:rPr>
              <a:t>• Centrifuge </a:t>
            </a:r>
          </a:p>
          <a:p>
            <a:pPr>
              <a:lnSpc>
                <a:spcPts val="4525"/>
              </a:lnSpc>
            </a:pPr>
            <a:r>
              <a:rPr lang="en-US" sz="2500" spc="25">
                <a:solidFill>
                  <a:srgbClr val="5D7963"/>
                </a:solidFill>
                <a:latin typeface="Aileron"/>
              </a:rPr>
              <a:t>• Vacuum Ovens </a:t>
            </a:r>
          </a:p>
          <a:p>
            <a:pPr>
              <a:lnSpc>
                <a:spcPts val="4525"/>
              </a:lnSpc>
            </a:pPr>
            <a:r>
              <a:rPr lang="en-US" sz="2500" spc="25">
                <a:solidFill>
                  <a:srgbClr val="5D7963"/>
                </a:solidFill>
                <a:latin typeface="Aileron"/>
              </a:rPr>
              <a:t>• Drying Ovens </a:t>
            </a:r>
          </a:p>
          <a:p>
            <a:pPr>
              <a:lnSpc>
                <a:spcPts val="4525"/>
              </a:lnSpc>
            </a:pPr>
            <a:r>
              <a:rPr lang="en-US" sz="2500" spc="25">
                <a:solidFill>
                  <a:srgbClr val="5D7963"/>
                </a:solidFill>
                <a:latin typeface="Aileron"/>
              </a:rPr>
              <a:t>• Freeze Dryer </a:t>
            </a:r>
          </a:p>
          <a:p>
            <a:pPr>
              <a:lnSpc>
                <a:spcPts val="4525"/>
              </a:lnSpc>
            </a:pPr>
            <a:r>
              <a:rPr lang="en-US" sz="2500" spc="25">
                <a:solidFill>
                  <a:srgbClr val="5D7963"/>
                </a:solidFill>
                <a:latin typeface="Aileron"/>
              </a:rPr>
              <a:t>...</a:t>
            </a:r>
          </a:p>
        </p:txBody>
      </p:sp>
      <p:grpSp>
        <p:nvGrpSpPr>
          <p:cNvPr id="20" name="Group 20"/>
          <p:cNvGrpSpPr/>
          <p:nvPr/>
        </p:nvGrpSpPr>
        <p:grpSpPr>
          <a:xfrm>
            <a:off x="17143420" y="9586538"/>
            <a:ext cx="587815" cy="558423"/>
            <a:chOff x="0" y="0"/>
            <a:chExt cx="154815" cy="147074"/>
          </a:xfrm>
        </p:grpSpPr>
        <p:sp>
          <p:nvSpPr>
            <p:cNvPr id="21" name="Freeform 21"/>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2" name="TextBox 22"/>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25</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p:nvPr/>
        </p:nvGrpSpPr>
        <p:grpSpPr>
          <a:xfrm>
            <a:off x="993461" y="1028700"/>
            <a:ext cx="5300324" cy="7935427"/>
            <a:chOff x="0" y="0"/>
            <a:chExt cx="1727054" cy="2585674"/>
          </a:xfrm>
        </p:grpSpPr>
        <p:sp>
          <p:nvSpPr>
            <p:cNvPr id="4" name="Freeform 4"/>
            <p:cNvSpPr/>
            <p:nvPr/>
          </p:nvSpPr>
          <p:spPr>
            <a:xfrm>
              <a:off x="0" y="0"/>
              <a:ext cx="1727054" cy="2585674"/>
            </a:xfrm>
            <a:custGeom>
              <a:avLst/>
              <a:gdLst/>
              <a:ahLst/>
              <a:cxnLst/>
              <a:rect l="l" t="t" r="r" b="b"/>
              <a:pathLst>
                <a:path w="1727054" h="2585674">
                  <a:moveTo>
                    <a:pt x="74493" y="0"/>
                  </a:moveTo>
                  <a:lnTo>
                    <a:pt x="1652561" y="0"/>
                  </a:lnTo>
                  <a:cubicBezTo>
                    <a:pt x="1693702" y="0"/>
                    <a:pt x="1727054" y="33352"/>
                    <a:pt x="1727054" y="74493"/>
                  </a:cubicBezTo>
                  <a:lnTo>
                    <a:pt x="1727054" y="2511180"/>
                  </a:lnTo>
                  <a:cubicBezTo>
                    <a:pt x="1727054" y="2530937"/>
                    <a:pt x="1719205" y="2549885"/>
                    <a:pt x="1705235" y="2563855"/>
                  </a:cubicBezTo>
                  <a:cubicBezTo>
                    <a:pt x="1691265" y="2577825"/>
                    <a:pt x="1672317" y="2585674"/>
                    <a:pt x="1652561" y="2585674"/>
                  </a:cubicBezTo>
                  <a:lnTo>
                    <a:pt x="74493" y="2585674"/>
                  </a:lnTo>
                  <a:cubicBezTo>
                    <a:pt x="54736" y="2585674"/>
                    <a:pt x="35789" y="2577825"/>
                    <a:pt x="21819" y="2563855"/>
                  </a:cubicBezTo>
                  <a:cubicBezTo>
                    <a:pt x="7848" y="2549885"/>
                    <a:pt x="0" y="2530937"/>
                    <a:pt x="0" y="2511180"/>
                  </a:cubicBezTo>
                  <a:lnTo>
                    <a:pt x="0" y="74493"/>
                  </a:lnTo>
                  <a:cubicBezTo>
                    <a:pt x="0" y="33352"/>
                    <a:pt x="33352" y="0"/>
                    <a:pt x="74493" y="0"/>
                  </a:cubicBezTo>
                  <a:close/>
                </a:path>
              </a:pathLst>
            </a:custGeom>
            <a:solidFill>
              <a:srgbClr val="FFFFFF"/>
            </a:solidFill>
          </p:spPr>
          <p:txBody>
            <a:bodyPr/>
            <a:lstStyle/>
            <a:p>
              <a:endParaRPr lang="en-US"/>
            </a:p>
          </p:txBody>
        </p:sp>
        <p:sp>
          <p:nvSpPr>
            <p:cNvPr id="5" name="TextBox 5"/>
            <p:cNvSpPr txBox="1"/>
            <p:nvPr/>
          </p:nvSpPr>
          <p:spPr>
            <a:xfrm>
              <a:off x="0" y="57150"/>
              <a:ext cx="1727054" cy="2528524"/>
            </a:xfrm>
            <a:prstGeom prst="rect">
              <a:avLst/>
            </a:prstGeom>
          </p:spPr>
          <p:txBody>
            <a:bodyPr lIns="50800" tIns="50800" rIns="50800" bIns="50800" rtlCol="0" anchor="ctr"/>
            <a:lstStyle/>
            <a:p>
              <a:pPr algn="ctr">
                <a:lnSpc>
                  <a:spcPts val="2399"/>
                </a:lnSpc>
              </a:pPr>
              <a:endParaRPr/>
            </a:p>
          </p:txBody>
        </p:sp>
      </p:grpSp>
      <p:grpSp>
        <p:nvGrpSpPr>
          <p:cNvPr id="6" name="Group 6"/>
          <p:cNvGrpSpPr>
            <a:grpSpLocks noChangeAspect="1"/>
          </p:cNvGrpSpPr>
          <p:nvPr/>
        </p:nvGrpSpPr>
        <p:grpSpPr>
          <a:xfrm>
            <a:off x="1066918" y="1131355"/>
            <a:ext cx="5153410" cy="7730116"/>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8634" r="-8634"/>
              </a:stretch>
            </a:blipFill>
          </p:spPr>
          <p:txBody>
            <a:bodyPr/>
            <a:lstStyle/>
            <a:p>
              <a:endParaRPr lang="en-US"/>
            </a:p>
          </p:txBody>
        </p:sp>
      </p:grpSp>
      <p:grpSp>
        <p:nvGrpSpPr>
          <p:cNvPr id="8" name="Group 8"/>
          <p:cNvGrpSpPr>
            <a:grpSpLocks noChangeAspect="1"/>
          </p:cNvGrpSpPr>
          <p:nvPr/>
        </p:nvGrpSpPr>
        <p:grpSpPr>
          <a:xfrm>
            <a:off x="6567295" y="1131355"/>
            <a:ext cx="5153410" cy="7730116"/>
            <a:chOff x="0" y="0"/>
            <a:chExt cx="6350000" cy="9525000"/>
          </a:xfrm>
        </p:grpSpPr>
        <p:sp>
          <p:nvSpPr>
            <p:cNvPr id="9" name="Freeform 9"/>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20172" r="-20172"/>
              </a:stretch>
            </a:blipFill>
          </p:spPr>
          <p:txBody>
            <a:bodyPr/>
            <a:lstStyle/>
            <a:p>
              <a:endParaRPr lang="en-US"/>
            </a:p>
          </p:txBody>
        </p:sp>
      </p:grpSp>
      <p:sp>
        <p:nvSpPr>
          <p:cNvPr id="10" name="TextBox 10"/>
          <p:cNvSpPr txBox="1"/>
          <p:nvPr/>
        </p:nvSpPr>
        <p:spPr>
          <a:xfrm>
            <a:off x="12687679" y="4369351"/>
            <a:ext cx="4136667" cy="1101724"/>
          </a:xfrm>
          <a:prstGeom prst="rect">
            <a:avLst/>
          </a:prstGeom>
        </p:spPr>
        <p:txBody>
          <a:bodyPr lIns="0" tIns="0" rIns="0" bIns="0" rtlCol="0" anchor="t">
            <a:spAutoFit/>
          </a:bodyPr>
          <a:lstStyle/>
          <a:p>
            <a:pPr>
              <a:lnSpc>
                <a:spcPts val="4525"/>
              </a:lnSpc>
            </a:pPr>
            <a:r>
              <a:rPr lang="en-US" sz="2500" spc="25">
                <a:solidFill>
                  <a:srgbClr val="5D7963"/>
                </a:solidFill>
                <a:latin typeface="Aileron"/>
              </a:rPr>
              <a:t>• Rotary Dryers </a:t>
            </a:r>
          </a:p>
          <a:p>
            <a:pPr>
              <a:lnSpc>
                <a:spcPts val="4525"/>
              </a:lnSpc>
            </a:pPr>
            <a:r>
              <a:rPr lang="en-US" sz="2500" spc="25">
                <a:solidFill>
                  <a:srgbClr val="5D7963"/>
                </a:solidFill>
                <a:latin typeface="Aileron"/>
              </a:rPr>
              <a:t>• Glove Box ….</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26</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dış mekan, bitki, tropik ve alt tropik kozalaklı ormanlar, sis içeren bir resim&#10;&#10;Yapay zeka tarafından oluşturulan içerik yanlış olabilir.">
            <a:extLst>
              <a:ext uri="{FF2B5EF4-FFF2-40B4-BE49-F238E27FC236}">
                <a16:creationId xmlns:a16="http://schemas.microsoft.com/office/drawing/2014/main" id="{4C76F3C3-298B-06F0-CBA1-4E0821DC8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1"/>
            <a:ext cx="9144000" cy="10287000"/>
          </a:xfrm>
          <a:prstGeom prst="rect">
            <a:avLst/>
          </a:prstGeom>
        </p:spPr>
      </p:pic>
      <p:grpSp>
        <p:nvGrpSpPr>
          <p:cNvPr id="10" name="Group 3"/>
          <p:cNvGrpSpPr/>
          <p:nvPr/>
        </p:nvGrpSpPr>
        <p:grpSpPr>
          <a:xfrm>
            <a:off x="3859843" y="2848808"/>
            <a:ext cx="10568314" cy="4589384"/>
            <a:chOff x="0" y="0"/>
            <a:chExt cx="14091085" cy="6119179"/>
          </a:xfrm>
        </p:grpSpPr>
        <p:sp>
          <p:nvSpPr>
            <p:cNvPr id="11" name="AutoShape 4"/>
            <p:cNvSpPr/>
            <p:nvPr/>
          </p:nvSpPr>
          <p:spPr>
            <a:xfrm>
              <a:off x="0" y="0"/>
              <a:ext cx="14091085" cy="6119179"/>
            </a:xfrm>
            <a:prstGeom prst="rect">
              <a:avLst/>
            </a:prstGeom>
            <a:solidFill>
              <a:srgbClr val="5D7963"/>
            </a:solidFill>
          </p:spPr>
          <p:txBody>
            <a:bodyPr/>
            <a:lstStyle/>
            <a:p>
              <a:endParaRPr lang="en-US"/>
            </a:p>
          </p:txBody>
        </p:sp>
        <p:sp>
          <p:nvSpPr>
            <p:cNvPr id="12" name="TextBox 5"/>
            <p:cNvSpPr txBox="1"/>
            <p:nvPr/>
          </p:nvSpPr>
          <p:spPr>
            <a:xfrm>
              <a:off x="674207" y="923216"/>
              <a:ext cx="12742671" cy="4272746"/>
            </a:xfrm>
            <a:prstGeom prst="rect">
              <a:avLst/>
            </a:prstGeom>
          </p:spPr>
          <p:txBody>
            <a:bodyPr lIns="0" tIns="0" rIns="0" bIns="0" rtlCol="0" anchor="t">
              <a:spAutoFit/>
            </a:bodyPr>
            <a:lstStyle/>
            <a:p>
              <a:pPr algn="ctr">
                <a:lnSpc>
                  <a:spcPts val="6264"/>
                </a:lnSpc>
              </a:pPr>
              <a:r>
                <a:rPr lang="en-US" sz="5500" spc="99">
                  <a:solidFill>
                    <a:srgbClr val="FFFFFF"/>
                  </a:solidFill>
                  <a:latin typeface="Arimo Bold"/>
                </a:rPr>
                <a:t>PERFORMANCE TEST SYSTEMS </a:t>
              </a:r>
            </a:p>
            <a:p>
              <a:pPr algn="ctr">
                <a:lnSpc>
                  <a:spcPts val="6270"/>
                </a:lnSpc>
              </a:pPr>
              <a:r>
                <a:rPr lang="en-US" sz="5500" spc="99">
                  <a:solidFill>
                    <a:srgbClr val="FFFFFF"/>
                  </a:solidFill>
                  <a:latin typeface="Arimo Bold"/>
                </a:rPr>
                <a:t>(Single and Serial Reactor Systems)</a:t>
              </a:r>
            </a:p>
          </p:txBody>
        </p:sp>
      </p:grpSp>
      <p:grpSp>
        <p:nvGrpSpPr>
          <p:cNvPr id="13" name="Group 6"/>
          <p:cNvGrpSpPr/>
          <p:nvPr/>
        </p:nvGrpSpPr>
        <p:grpSpPr>
          <a:xfrm>
            <a:off x="17143420" y="9586538"/>
            <a:ext cx="587815" cy="558423"/>
            <a:chOff x="0" y="0"/>
            <a:chExt cx="154815" cy="147074"/>
          </a:xfrm>
        </p:grpSpPr>
        <p:sp>
          <p:nvSpPr>
            <p:cNvPr id="14"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27</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63351" y="2274088"/>
            <a:ext cx="5297420" cy="3346815"/>
            <a:chOff x="0" y="0"/>
            <a:chExt cx="7063227" cy="4462419"/>
          </a:xfrm>
        </p:grpSpPr>
        <p:sp>
          <p:nvSpPr>
            <p:cNvPr id="3" name="TextBox 3"/>
            <p:cNvSpPr txBox="1"/>
            <p:nvPr/>
          </p:nvSpPr>
          <p:spPr>
            <a:xfrm>
              <a:off x="0" y="-104775"/>
              <a:ext cx="7063227"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Fixed Bed Reactor Systems</a:t>
              </a:r>
            </a:p>
          </p:txBody>
        </p:sp>
        <p:sp>
          <p:nvSpPr>
            <p:cNvPr id="4" name="TextBox 4"/>
            <p:cNvSpPr txBox="1"/>
            <p:nvPr/>
          </p:nvSpPr>
          <p:spPr>
            <a:xfrm>
              <a:off x="0" y="758254"/>
              <a:ext cx="7063227" cy="3704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(Atmospheric; Powder Catalyst -Differential) </a:t>
              </a:r>
            </a:p>
            <a:p>
              <a:pPr>
                <a:lnSpc>
                  <a:spcPts val="4525"/>
                </a:lnSpc>
              </a:pPr>
              <a:r>
                <a:rPr lang="en-US" sz="2500" spc="25">
                  <a:solidFill>
                    <a:srgbClr val="5D7963"/>
                  </a:solidFill>
                  <a:latin typeface="Aileron"/>
                </a:rPr>
                <a:t>• Single Reactor (x3) </a:t>
              </a:r>
            </a:p>
            <a:p>
              <a:pPr>
                <a:lnSpc>
                  <a:spcPts val="4525"/>
                </a:lnSpc>
              </a:pPr>
              <a:r>
                <a:rPr lang="en-US" sz="2500" spc="25">
                  <a:solidFill>
                    <a:srgbClr val="5D7963"/>
                  </a:solidFill>
                  <a:latin typeface="Aileron"/>
                </a:rPr>
                <a:t>•Two Reactors Serial - Parallel (x2) </a:t>
              </a:r>
            </a:p>
            <a:p>
              <a:pPr>
                <a:lnSpc>
                  <a:spcPts val="4525"/>
                </a:lnSpc>
              </a:pPr>
              <a:r>
                <a:rPr lang="en-US" sz="2500" spc="25">
                  <a:solidFill>
                    <a:srgbClr val="5D7963"/>
                  </a:solidFill>
                  <a:latin typeface="Aileron"/>
                </a:rPr>
                <a:t>• Three Reactors Serial - Parallel (x1)</a:t>
              </a:r>
            </a:p>
          </p:txBody>
        </p:sp>
      </p:grpSp>
      <p:grpSp>
        <p:nvGrpSpPr>
          <p:cNvPr id="5" name="Group 5"/>
          <p:cNvGrpSpPr/>
          <p:nvPr/>
        </p:nvGrpSpPr>
        <p:grpSpPr>
          <a:xfrm>
            <a:off x="12363351" y="6459969"/>
            <a:ext cx="5297420" cy="1632315"/>
            <a:chOff x="0" y="0"/>
            <a:chExt cx="7063227" cy="2176419"/>
          </a:xfrm>
        </p:grpSpPr>
        <p:sp>
          <p:nvSpPr>
            <p:cNvPr id="6" name="TextBox 6"/>
            <p:cNvSpPr txBox="1"/>
            <p:nvPr/>
          </p:nvSpPr>
          <p:spPr>
            <a:xfrm>
              <a:off x="0" y="-104775"/>
              <a:ext cx="7063227"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Fixed Bed Reactor Systems</a:t>
              </a:r>
            </a:p>
          </p:txBody>
        </p:sp>
        <p:sp>
          <p:nvSpPr>
            <p:cNvPr id="7" name="TextBox 7"/>
            <p:cNvSpPr txBox="1"/>
            <p:nvPr/>
          </p:nvSpPr>
          <p:spPr>
            <a:xfrm>
              <a:off x="0" y="758254"/>
              <a:ext cx="7063227" cy="1418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(Atmospheric; Granular Catalyst)  </a:t>
              </a:r>
            </a:p>
            <a:p>
              <a:pPr>
                <a:lnSpc>
                  <a:spcPts val="4525"/>
                </a:lnSpc>
              </a:pPr>
              <a:r>
                <a:rPr lang="en-US" sz="2500" spc="25">
                  <a:solidFill>
                    <a:srgbClr val="5D7963"/>
                  </a:solidFill>
                  <a:latin typeface="Aileron"/>
                </a:rPr>
                <a:t>• Three Reactors Serial - Parallel (x1)</a:t>
              </a:r>
            </a:p>
          </p:txBody>
        </p:sp>
      </p:grpSp>
      <p:sp>
        <p:nvSpPr>
          <p:cNvPr id="8" name="AutoShape 8"/>
          <p:cNvSpPr/>
          <p:nvPr/>
        </p:nvSpPr>
        <p:spPr>
          <a:xfrm>
            <a:off x="0" y="0"/>
            <a:ext cx="4807970" cy="10287000"/>
          </a:xfrm>
          <a:prstGeom prst="rect">
            <a:avLst/>
          </a:prstGeom>
          <a:solidFill>
            <a:srgbClr val="5D7963"/>
          </a:solidFill>
        </p:spPr>
        <p:txBody>
          <a:bodyPr/>
          <a:lstStyle/>
          <a:p>
            <a:endParaRPr lang="en-US"/>
          </a:p>
        </p:txBody>
      </p:sp>
      <p:grpSp>
        <p:nvGrpSpPr>
          <p:cNvPr id="9" name="Group 9"/>
          <p:cNvGrpSpPr>
            <a:grpSpLocks noChangeAspect="1"/>
          </p:cNvGrpSpPr>
          <p:nvPr/>
        </p:nvGrpSpPr>
        <p:grpSpPr>
          <a:xfrm>
            <a:off x="292388" y="1108071"/>
            <a:ext cx="11643184" cy="8150229"/>
            <a:chOff x="0" y="0"/>
            <a:chExt cx="6350000" cy="4445000"/>
          </a:xfrm>
        </p:grpSpPr>
        <p:sp>
          <p:nvSpPr>
            <p:cNvPr id="10" name="Freeform 10"/>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11" name="Group 11"/>
          <p:cNvGrpSpPr>
            <a:grpSpLocks noChangeAspect="1"/>
          </p:cNvGrpSpPr>
          <p:nvPr/>
        </p:nvGrpSpPr>
        <p:grpSpPr>
          <a:xfrm>
            <a:off x="386780" y="1174145"/>
            <a:ext cx="11454401" cy="8018081"/>
            <a:chOff x="0" y="0"/>
            <a:chExt cx="6350000" cy="4445000"/>
          </a:xfrm>
        </p:grpSpPr>
        <p:sp>
          <p:nvSpPr>
            <p:cNvPr id="12" name="Freeform 12"/>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7037" r="-3166" b="-7037"/>
              </a:stretch>
            </a:blipFill>
          </p:spPr>
          <p:txBody>
            <a:bodyPr/>
            <a:lstStyle/>
            <a:p>
              <a:endParaRPr lang="en-US"/>
            </a:p>
          </p:txBody>
        </p:sp>
      </p:grpSp>
      <p:grpSp>
        <p:nvGrpSpPr>
          <p:cNvPr id="13" name="Group 13"/>
          <p:cNvGrpSpPr/>
          <p:nvPr/>
        </p:nvGrpSpPr>
        <p:grpSpPr>
          <a:xfrm>
            <a:off x="17143420" y="9586538"/>
            <a:ext cx="587815" cy="558423"/>
            <a:chOff x="0" y="0"/>
            <a:chExt cx="154815" cy="147074"/>
          </a:xfrm>
        </p:grpSpPr>
        <p:sp>
          <p:nvSpPr>
            <p:cNvPr id="14" name="Freeform 14"/>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15"/>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28</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424406" y="1833287"/>
            <a:ext cx="6620427" cy="6620427"/>
            <a:chOff x="0" y="0"/>
            <a:chExt cx="6350000" cy="6350000"/>
          </a:xfrm>
        </p:grpSpPr>
        <p:sp>
          <p:nvSpPr>
            <p:cNvPr id="4" name="Freeform 4"/>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523035" y="1931915"/>
            <a:ext cx="6423169" cy="6423169"/>
            <a:chOff x="0" y="0"/>
            <a:chExt cx="6350000" cy="6350000"/>
          </a:xfrm>
        </p:grpSpPr>
        <p:sp>
          <p:nvSpPr>
            <p:cNvPr id="6" name="Freeform 6"/>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10691" r="-10691"/>
              </a:stretch>
            </a:blipFill>
          </p:spPr>
          <p:txBody>
            <a:bodyPr/>
            <a:lstStyle/>
            <a:p>
              <a:endParaRPr lang="en-US"/>
            </a:p>
          </p:txBody>
        </p:sp>
      </p:grpSp>
      <p:grpSp>
        <p:nvGrpSpPr>
          <p:cNvPr id="7" name="Group 7"/>
          <p:cNvGrpSpPr>
            <a:grpSpLocks noChangeAspect="1"/>
          </p:cNvGrpSpPr>
          <p:nvPr/>
        </p:nvGrpSpPr>
        <p:grpSpPr>
          <a:xfrm>
            <a:off x="6946204" y="1833287"/>
            <a:ext cx="6620427" cy="6620427"/>
            <a:chOff x="0" y="0"/>
            <a:chExt cx="6350000" cy="6350000"/>
          </a:xfrm>
        </p:grpSpPr>
        <p:sp>
          <p:nvSpPr>
            <p:cNvPr id="8" name="Freeform 8"/>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solidFill>
              <a:srgbClr val="FFFFFF"/>
            </a:solidFill>
            <a:ln w="12700">
              <a:solidFill>
                <a:srgbClr val="000000"/>
              </a:solidFill>
            </a:ln>
          </p:spPr>
          <p:txBody>
            <a:bodyPr/>
            <a:lstStyle/>
            <a:p>
              <a:endParaRPr lang="en-US"/>
            </a:p>
          </p:txBody>
        </p:sp>
      </p:grpSp>
      <p:grpSp>
        <p:nvGrpSpPr>
          <p:cNvPr id="9" name="Group 9"/>
          <p:cNvGrpSpPr>
            <a:grpSpLocks noChangeAspect="1"/>
          </p:cNvGrpSpPr>
          <p:nvPr/>
        </p:nvGrpSpPr>
        <p:grpSpPr>
          <a:xfrm>
            <a:off x="7044833" y="1931915"/>
            <a:ext cx="6423169" cy="6423169"/>
            <a:chOff x="0" y="0"/>
            <a:chExt cx="6350000" cy="6350000"/>
          </a:xfrm>
        </p:grpSpPr>
        <p:sp>
          <p:nvSpPr>
            <p:cNvPr id="10" name="Freeform 10"/>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t="-880" b="-879"/>
              </a:stretch>
            </a:blipFill>
          </p:spPr>
          <p:txBody>
            <a:bodyPr/>
            <a:lstStyle/>
            <a:p>
              <a:endParaRPr lang="en-US"/>
            </a:p>
          </p:txBody>
        </p:sp>
      </p:grpSp>
      <p:grpSp>
        <p:nvGrpSpPr>
          <p:cNvPr id="11" name="Group 11"/>
          <p:cNvGrpSpPr/>
          <p:nvPr/>
        </p:nvGrpSpPr>
        <p:grpSpPr>
          <a:xfrm>
            <a:off x="13787676" y="2212596"/>
            <a:ext cx="4375645" cy="2794365"/>
            <a:chOff x="0" y="0"/>
            <a:chExt cx="5834194" cy="3725819"/>
          </a:xfrm>
        </p:grpSpPr>
        <p:sp>
          <p:nvSpPr>
            <p:cNvPr id="12" name="TextBox 12"/>
            <p:cNvSpPr txBox="1"/>
            <p:nvPr/>
          </p:nvSpPr>
          <p:spPr>
            <a:xfrm>
              <a:off x="0" y="-104775"/>
              <a:ext cx="5834194" cy="15220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Fixed Bed Reactor Systems</a:t>
              </a:r>
            </a:p>
          </p:txBody>
        </p:sp>
        <p:sp>
          <p:nvSpPr>
            <p:cNvPr id="13" name="TextBox 13"/>
            <p:cNvSpPr txBox="1"/>
            <p:nvPr/>
          </p:nvSpPr>
          <p:spPr>
            <a:xfrm>
              <a:off x="0" y="1545654"/>
              <a:ext cx="5834194" cy="2180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(P up to 30 atm; powder or granular catalyst) </a:t>
              </a:r>
            </a:p>
            <a:p>
              <a:pPr>
                <a:lnSpc>
                  <a:spcPts val="4525"/>
                </a:lnSpc>
              </a:pPr>
              <a:r>
                <a:rPr lang="en-US" sz="2500" spc="25">
                  <a:solidFill>
                    <a:srgbClr val="5D7963"/>
                  </a:solidFill>
                  <a:latin typeface="Aileron"/>
                </a:rPr>
                <a:t>• Single Reactor (x2) </a:t>
              </a:r>
            </a:p>
          </p:txBody>
        </p:sp>
      </p:grpSp>
      <p:grpSp>
        <p:nvGrpSpPr>
          <p:cNvPr id="14" name="Group 14"/>
          <p:cNvGrpSpPr/>
          <p:nvPr/>
        </p:nvGrpSpPr>
        <p:grpSpPr>
          <a:xfrm>
            <a:off x="13787676" y="5285178"/>
            <a:ext cx="4375645" cy="2794365"/>
            <a:chOff x="0" y="0"/>
            <a:chExt cx="5834194" cy="3725819"/>
          </a:xfrm>
        </p:grpSpPr>
        <p:sp>
          <p:nvSpPr>
            <p:cNvPr id="15" name="TextBox 15"/>
            <p:cNvSpPr txBox="1"/>
            <p:nvPr/>
          </p:nvSpPr>
          <p:spPr>
            <a:xfrm>
              <a:off x="0" y="-104775"/>
              <a:ext cx="5834194" cy="15220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Fluidized Bed Reactor System </a:t>
              </a:r>
            </a:p>
          </p:txBody>
        </p:sp>
        <p:sp>
          <p:nvSpPr>
            <p:cNvPr id="16" name="TextBox 16"/>
            <p:cNvSpPr txBox="1"/>
            <p:nvPr/>
          </p:nvSpPr>
          <p:spPr>
            <a:xfrm>
              <a:off x="0" y="1545654"/>
              <a:ext cx="5834194" cy="2180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(P up to 30 atm; powder or granular catalyst) </a:t>
              </a:r>
            </a:p>
            <a:p>
              <a:pPr>
                <a:lnSpc>
                  <a:spcPts val="4525"/>
                </a:lnSpc>
              </a:pPr>
              <a:r>
                <a:rPr lang="en-US" sz="2500" spc="25">
                  <a:solidFill>
                    <a:srgbClr val="5D7963"/>
                  </a:solidFill>
                  <a:latin typeface="Aileron"/>
                </a:rPr>
                <a:t>• Single Reactor (x1) </a:t>
              </a:r>
            </a:p>
          </p:txBody>
        </p:sp>
      </p:grpSp>
      <p:grpSp>
        <p:nvGrpSpPr>
          <p:cNvPr id="17" name="Group 17"/>
          <p:cNvGrpSpPr/>
          <p:nvPr/>
        </p:nvGrpSpPr>
        <p:grpSpPr>
          <a:xfrm>
            <a:off x="17143420" y="9586538"/>
            <a:ext cx="587815" cy="558423"/>
            <a:chOff x="0" y="0"/>
            <a:chExt cx="154815" cy="147074"/>
          </a:xfrm>
        </p:grpSpPr>
        <p:sp>
          <p:nvSpPr>
            <p:cNvPr id="18" name="Freeform 1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9" name="TextBox 1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29</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90492" y="-384372"/>
            <a:ext cx="18409381" cy="10732062"/>
          </a:xfrm>
          <a:prstGeom prst="rect">
            <a:avLst/>
          </a:prstGeom>
          <a:solidFill>
            <a:srgbClr val="5D7963"/>
          </a:solidFill>
        </p:spPr>
        <p:txBody>
          <a:bodyPr/>
          <a:lstStyle/>
          <a:p>
            <a:endParaRPr lang="en-US"/>
          </a:p>
        </p:txBody>
      </p:sp>
      <p:sp>
        <p:nvSpPr>
          <p:cNvPr id="5" name="TextBox 5"/>
          <p:cNvSpPr txBox="1"/>
          <p:nvPr/>
        </p:nvSpPr>
        <p:spPr>
          <a:xfrm>
            <a:off x="1509852" y="1110538"/>
            <a:ext cx="1996976" cy="438150"/>
          </a:xfrm>
          <a:prstGeom prst="rect">
            <a:avLst/>
          </a:prstGeom>
        </p:spPr>
        <p:txBody>
          <a:bodyPr lIns="0" tIns="0" rIns="0" bIns="0" rtlCol="0" anchor="t">
            <a:spAutoFit/>
          </a:bodyPr>
          <a:lstStyle/>
          <a:p>
            <a:pPr algn="ctr">
              <a:lnSpc>
                <a:spcPts val="3480"/>
              </a:lnSpc>
            </a:pPr>
            <a:r>
              <a:rPr lang="en-US" sz="2900" spc="107">
                <a:solidFill>
                  <a:srgbClr val="FFFFFF"/>
                </a:solidFill>
                <a:latin typeface="Aileron Bold"/>
              </a:rPr>
              <a:t>OUR TEAM</a:t>
            </a:r>
          </a:p>
        </p:txBody>
      </p:sp>
      <p:grpSp>
        <p:nvGrpSpPr>
          <p:cNvPr id="6" name="Group 6"/>
          <p:cNvGrpSpPr/>
          <p:nvPr/>
        </p:nvGrpSpPr>
        <p:grpSpPr>
          <a:xfrm>
            <a:off x="17143420" y="9586538"/>
            <a:ext cx="587815" cy="558423"/>
            <a:chOff x="0" y="0"/>
            <a:chExt cx="154815" cy="147074"/>
          </a:xfrm>
        </p:grpSpPr>
        <p:sp>
          <p:nvSpPr>
            <p:cNvPr id="7"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8"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 3</a:t>
              </a:r>
            </a:p>
          </p:txBody>
        </p:sp>
      </p:grpSp>
      <p:pic>
        <p:nvPicPr>
          <p:cNvPr id="10" name="Resim 9">
            <a:extLst>
              <a:ext uri="{FF2B5EF4-FFF2-40B4-BE49-F238E27FC236}">
                <a16:creationId xmlns:a16="http://schemas.microsoft.com/office/drawing/2014/main" id="{FF91E998-5D75-52CA-B46B-1EFCE0BC5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347912"/>
            <a:ext cx="7620000" cy="5591175"/>
          </a:xfrm>
          <a:prstGeom prst="rect">
            <a:avLst/>
          </a:prstGeom>
        </p:spPr>
      </p:pic>
      <p:pic>
        <p:nvPicPr>
          <p:cNvPr id="12" name="Resim 11" descr="insan yüzü, kişi, şahıs, giyim, adam, insan içeren bir resim&#10;&#10;Yapay zeka tarafından oluşturulan içerik yanlış olabilir.">
            <a:extLst>
              <a:ext uri="{FF2B5EF4-FFF2-40B4-BE49-F238E27FC236}">
                <a16:creationId xmlns:a16="http://schemas.microsoft.com/office/drawing/2014/main" id="{0D35D1D5-8B5E-F0EF-9441-20E1BC74B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886" y="2347911"/>
            <a:ext cx="7778504" cy="5590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5650" y="2634817"/>
            <a:ext cx="9439180" cy="5017367"/>
            <a:chOff x="0" y="0"/>
            <a:chExt cx="12585573" cy="6689822"/>
          </a:xfrm>
        </p:grpSpPr>
        <p:sp>
          <p:nvSpPr>
            <p:cNvPr id="3" name="TextBox 3"/>
            <p:cNvSpPr txBox="1"/>
            <p:nvPr/>
          </p:nvSpPr>
          <p:spPr>
            <a:xfrm>
              <a:off x="0" y="-66675"/>
              <a:ext cx="12585573"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EACH REACTOR SYSTEM CONSISTS OF</a:t>
              </a:r>
            </a:p>
          </p:txBody>
        </p:sp>
        <p:sp>
          <p:nvSpPr>
            <p:cNvPr id="4" name="TextBox 4"/>
            <p:cNvSpPr txBox="1"/>
            <p:nvPr/>
          </p:nvSpPr>
          <p:spPr>
            <a:xfrm>
              <a:off x="0" y="781147"/>
              <a:ext cx="12585573" cy="5908675"/>
            </a:xfrm>
            <a:prstGeom prst="rect">
              <a:avLst/>
            </a:prstGeom>
          </p:spPr>
          <p:txBody>
            <a:bodyPr lIns="0" tIns="0" rIns="0" bIns="0" rtlCol="0" anchor="t">
              <a:spAutoFit/>
            </a:bodyPr>
            <a:lstStyle/>
            <a:p>
              <a:pPr>
                <a:lnSpc>
                  <a:spcPts val="4499"/>
                </a:lnSpc>
              </a:pPr>
              <a:r>
                <a:rPr lang="en-US" sz="2499" spc="24">
                  <a:solidFill>
                    <a:srgbClr val="5D7963"/>
                  </a:solidFill>
                  <a:latin typeface="Aileron"/>
                </a:rPr>
                <a:t>• A feeding block (MFCs, HPLC/syringe pump(s), heated valves &amp; transfer lines) </a:t>
              </a:r>
            </a:p>
            <a:p>
              <a:pPr>
                <a:lnSpc>
                  <a:spcPts val="4499"/>
                </a:lnSpc>
              </a:pPr>
              <a:endParaRPr lang="en-US" sz="2499" spc="24">
                <a:solidFill>
                  <a:srgbClr val="5D7963"/>
                </a:solidFill>
                <a:latin typeface="Aileron"/>
              </a:endParaRPr>
            </a:p>
            <a:p>
              <a:pPr>
                <a:lnSpc>
                  <a:spcPts val="4499"/>
                </a:lnSpc>
              </a:pPr>
              <a:r>
                <a:rPr lang="en-US" sz="2499" spc="24">
                  <a:solidFill>
                    <a:srgbClr val="5D7963"/>
                  </a:solidFill>
                  <a:latin typeface="Aileron"/>
                </a:rPr>
                <a:t>• Reactor(s) in vertical oven(s) w/programmable temperature controller </a:t>
              </a:r>
            </a:p>
            <a:p>
              <a:pPr>
                <a:lnSpc>
                  <a:spcPts val="4499"/>
                </a:lnSpc>
              </a:pPr>
              <a:endParaRPr lang="en-US" sz="2499" spc="24">
                <a:solidFill>
                  <a:srgbClr val="5D7963"/>
                </a:solidFill>
                <a:latin typeface="Aileron"/>
              </a:endParaRPr>
            </a:p>
            <a:p>
              <a:pPr>
                <a:lnSpc>
                  <a:spcPts val="4500"/>
                </a:lnSpc>
              </a:pPr>
              <a:r>
                <a:rPr lang="en-US" sz="2500" spc="25">
                  <a:solidFill>
                    <a:srgbClr val="5D7963"/>
                  </a:solidFill>
                  <a:latin typeface="Aileron"/>
                </a:rPr>
                <a:t>• An analysis block (gas chromatograph(s) or mass spectrometer w/ directing manifold) </a:t>
              </a:r>
            </a:p>
          </p:txBody>
        </p:sp>
      </p:grpSp>
      <p:pic>
        <p:nvPicPr>
          <p:cNvPr id="13" name="Resim 12" descr="bitki, yeryüzü bitkisi, damarlı bitki, yaprak içeren bir resim&#10;&#10;Yapay zeka tarafından oluşturulan içerik yanlış olabilir.">
            <a:extLst>
              <a:ext uri="{FF2B5EF4-FFF2-40B4-BE49-F238E27FC236}">
                <a16:creationId xmlns:a16="http://schemas.microsoft.com/office/drawing/2014/main" id="{8B2C8C61-A74C-F9F3-125C-8220049A8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4" name="Group 6"/>
          <p:cNvGrpSpPr/>
          <p:nvPr/>
        </p:nvGrpSpPr>
        <p:grpSpPr>
          <a:xfrm>
            <a:off x="11274863" y="4043047"/>
            <a:ext cx="5049247" cy="2200906"/>
            <a:chOff x="0" y="0"/>
            <a:chExt cx="6732330" cy="2934542"/>
          </a:xfrm>
        </p:grpSpPr>
        <p:sp>
          <p:nvSpPr>
            <p:cNvPr id="15" name="AutoShape 7"/>
            <p:cNvSpPr/>
            <p:nvPr/>
          </p:nvSpPr>
          <p:spPr>
            <a:xfrm>
              <a:off x="0" y="0"/>
              <a:ext cx="6732330" cy="2934542"/>
            </a:xfrm>
            <a:prstGeom prst="rect">
              <a:avLst/>
            </a:prstGeom>
            <a:solidFill>
              <a:srgbClr val="5D7963"/>
            </a:solidFill>
          </p:spPr>
          <p:txBody>
            <a:bodyPr/>
            <a:lstStyle/>
            <a:p>
              <a:endParaRPr lang="en-US"/>
            </a:p>
          </p:txBody>
        </p:sp>
        <p:sp>
          <p:nvSpPr>
            <p:cNvPr id="16" name="TextBox 8"/>
            <p:cNvSpPr txBox="1"/>
            <p:nvPr/>
          </p:nvSpPr>
          <p:spPr>
            <a:xfrm>
              <a:off x="556145" y="664885"/>
              <a:ext cx="5620039" cy="1623823"/>
            </a:xfrm>
            <a:prstGeom prst="rect">
              <a:avLst/>
            </a:prstGeom>
          </p:spPr>
          <p:txBody>
            <a:bodyPr lIns="0" tIns="0" rIns="0" bIns="0" rtlCol="0" anchor="t">
              <a:spAutoFit/>
            </a:bodyPr>
            <a:lstStyle/>
            <a:p>
              <a:pPr algn="ctr">
                <a:lnSpc>
                  <a:spcPts val="4788"/>
                </a:lnSpc>
              </a:pPr>
              <a:r>
                <a:rPr lang="en-US" sz="4200" spc="75">
                  <a:solidFill>
                    <a:srgbClr val="FFFFFF"/>
                  </a:solidFill>
                  <a:latin typeface="Aileron Bold"/>
                </a:rPr>
                <a:t>REACTOR SYSTEM</a:t>
              </a:r>
            </a:p>
          </p:txBody>
        </p:sp>
      </p:grpSp>
      <p:grpSp>
        <p:nvGrpSpPr>
          <p:cNvPr id="17" name="Group 9"/>
          <p:cNvGrpSpPr/>
          <p:nvPr/>
        </p:nvGrpSpPr>
        <p:grpSpPr>
          <a:xfrm>
            <a:off x="17143420" y="9586538"/>
            <a:ext cx="587815" cy="558423"/>
            <a:chOff x="0" y="0"/>
            <a:chExt cx="154815" cy="147074"/>
          </a:xfrm>
        </p:grpSpPr>
        <p:sp>
          <p:nvSpPr>
            <p:cNvPr id="18"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9"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a:rPr>
                <a:t>30</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dış mekan, bitki, tropik ve alt tropik kozalaklı ormanlar, sis içeren bir resim&#10;&#10;Yapay zeka tarafından oluşturulan içerik yanlış olabilir.">
            <a:extLst>
              <a:ext uri="{FF2B5EF4-FFF2-40B4-BE49-F238E27FC236}">
                <a16:creationId xmlns:a16="http://schemas.microsoft.com/office/drawing/2014/main" id="{DA115EEE-E0E9-0CE1-1586-97EF2D425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453"/>
            <a:ext cx="9144000" cy="10287000"/>
          </a:xfrm>
          <a:prstGeom prst="rect">
            <a:avLst/>
          </a:prstGeom>
        </p:spPr>
      </p:pic>
      <p:grpSp>
        <p:nvGrpSpPr>
          <p:cNvPr id="10" name="Group 3"/>
          <p:cNvGrpSpPr/>
          <p:nvPr/>
        </p:nvGrpSpPr>
        <p:grpSpPr>
          <a:xfrm>
            <a:off x="3859843" y="2848983"/>
            <a:ext cx="10568314" cy="4589035"/>
            <a:chOff x="0" y="0"/>
            <a:chExt cx="14091085" cy="6118713"/>
          </a:xfrm>
        </p:grpSpPr>
        <p:sp>
          <p:nvSpPr>
            <p:cNvPr id="11" name="AutoShape 4"/>
            <p:cNvSpPr/>
            <p:nvPr/>
          </p:nvSpPr>
          <p:spPr>
            <a:xfrm>
              <a:off x="0" y="0"/>
              <a:ext cx="14091085" cy="6118713"/>
            </a:xfrm>
            <a:prstGeom prst="rect">
              <a:avLst/>
            </a:prstGeom>
            <a:solidFill>
              <a:srgbClr val="5D7963"/>
            </a:solidFill>
          </p:spPr>
          <p:txBody>
            <a:bodyPr/>
            <a:lstStyle/>
            <a:p>
              <a:endParaRPr lang="en-US"/>
            </a:p>
          </p:txBody>
        </p:sp>
        <p:sp>
          <p:nvSpPr>
            <p:cNvPr id="12" name="TextBox 5"/>
            <p:cNvSpPr txBox="1"/>
            <p:nvPr/>
          </p:nvSpPr>
          <p:spPr>
            <a:xfrm>
              <a:off x="674207" y="923216"/>
              <a:ext cx="12742671" cy="4272280"/>
            </a:xfrm>
            <a:prstGeom prst="rect">
              <a:avLst/>
            </a:prstGeom>
          </p:spPr>
          <p:txBody>
            <a:bodyPr lIns="0" tIns="0" rIns="0" bIns="0" rtlCol="0" anchor="t">
              <a:spAutoFit/>
            </a:bodyPr>
            <a:lstStyle/>
            <a:p>
              <a:pPr algn="ctr">
                <a:lnSpc>
                  <a:spcPts val="6270"/>
                </a:lnSpc>
              </a:pPr>
              <a:r>
                <a:rPr lang="en-US" sz="5500" spc="99">
                  <a:solidFill>
                    <a:srgbClr val="FFFFFF"/>
                  </a:solidFill>
                  <a:latin typeface="Arimo Bold"/>
                </a:rPr>
                <a:t>ANALYTICAL TECHNIQUES &amp; INSTRUMENTATION (Modes: Ex situ, In situ, Operando)</a:t>
              </a:r>
            </a:p>
          </p:txBody>
        </p:sp>
      </p:grpSp>
      <p:grpSp>
        <p:nvGrpSpPr>
          <p:cNvPr id="13" name="Group 6"/>
          <p:cNvGrpSpPr/>
          <p:nvPr/>
        </p:nvGrpSpPr>
        <p:grpSpPr>
          <a:xfrm>
            <a:off x="17143420" y="9586538"/>
            <a:ext cx="587815" cy="558423"/>
            <a:chOff x="0" y="0"/>
            <a:chExt cx="154815" cy="147074"/>
          </a:xfrm>
        </p:grpSpPr>
        <p:sp>
          <p:nvSpPr>
            <p:cNvPr id="14"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31</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424406" y="1833287"/>
            <a:ext cx="6620427" cy="6620427"/>
            <a:chOff x="0" y="0"/>
            <a:chExt cx="6350000" cy="6350000"/>
          </a:xfrm>
        </p:grpSpPr>
        <p:sp>
          <p:nvSpPr>
            <p:cNvPr id="4" name="Freeform 4"/>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523035" y="1931915"/>
            <a:ext cx="6423169" cy="6423169"/>
            <a:chOff x="0" y="0"/>
            <a:chExt cx="6350000" cy="6350000"/>
          </a:xfrm>
        </p:grpSpPr>
        <p:sp>
          <p:nvSpPr>
            <p:cNvPr id="6" name="Freeform 6"/>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044" r="-2044"/>
              </a:stretch>
            </a:blipFill>
          </p:spPr>
          <p:txBody>
            <a:bodyPr/>
            <a:lstStyle/>
            <a:p>
              <a:endParaRPr lang="en-US"/>
            </a:p>
          </p:txBody>
        </p:sp>
      </p:grpSp>
      <p:grpSp>
        <p:nvGrpSpPr>
          <p:cNvPr id="7" name="Group 7"/>
          <p:cNvGrpSpPr>
            <a:grpSpLocks noChangeAspect="1"/>
          </p:cNvGrpSpPr>
          <p:nvPr/>
        </p:nvGrpSpPr>
        <p:grpSpPr>
          <a:xfrm>
            <a:off x="6946204" y="1833287"/>
            <a:ext cx="6620427" cy="6620427"/>
            <a:chOff x="0" y="0"/>
            <a:chExt cx="6350000" cy="6350000"/>
          </a:xfrm>
        </p:grpSpPr>
        <p:sp>
          <p:nvSpPr>
            <p:cNvPr id="8" name="Freeform 8"/>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solidFill>
              <a:srgbClr val="FFFFFF"/>
            </a:solidFill>
            <a:ln w="12700">
              <a:solidFill>
                <a:srgbClr val="000000"/>
              </a:solidFill>
            </a:ln>
          </p:spPr>
          <p:txBody>
            <a:bodyPr/>
            <a:lstStyle/>
            <a:p>
              <a:endParaRPr lang="en-US"/>
            </a:p>
          </p:txBody>
        </p:sp>
      </p:grpSp>
      <p:grpSp>
        <p:nvGrpSpPr>
          <p:cNvPr id="9" name="Group 9"/>
          <p:cNvGrpSpPr>
            <a:grpSpLocks noChangeAspect="1"/>
          </p:cNvGrpSpPr>
          <p:nvPr/>
        </p:nvGrpSpPr>
        <p:grpSpPr>
          <a:xfrm>
            <a:off x="7044833" y="1931915"/>
            <a:ext cx="6423169" cy="6423169"/>
            <a:chOff x="0" y="0"/>
            <a:chExt cx="6350000" cy="6350000"/>
          </a:xfrm>
        </p:grpSpPr>
        <p:sp>
          <p:nvSpPr>
            <p:cNvPr id="10" name="Freeform 10"/>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4414" r="-4414"/>
              </a:stretch>
            </a:blipFill>
          </p:spPr>
          <p:txBody>
            <a:bodyPr/>
            <a:lstStyle/>
            <a:p>
              <a:endParaRPr lang="en-US"/>
            </a:p>
          </p:txBody>
        </p:sp>
      </p:grpSp>
      <p:grpSp>
        <p:nvGrpSpPr>
          <p:cNvPr id="11" name="Group 11"/>
          <p:cNvGrpSpPr/>
          <p:nvPr/>
        </p:nvGrpSpPr>
        <p:grpSpPr>
          <a:xfrm>
            <a:off x="13661881" y="2839467"/>
            <a:ext cx="4375645" cy="3956415"/>
            <a:chOff x="0" y="0"/>
            <a:chExt cx="5834194" cy="5275219"/>
          </a:xfrm>
        </p:grpSpPr>
        <p:sp>
          <p:nvSpPr>
            <p:cNvPr id="12" name="TextBox 12"/>
            <p:cNvSpPr txBox="1"/>
            <p:nvPr/>
          </p:nvSpPr>
          <p:spPr>
            <a:xfrm>
              <a:off x="0" y="-104775"/>
              <a:ext cx="5834194" cy="23094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EDXRF_Energy -Dispersive X -ray Fluorescence</a:t>
              </a:r>
            </a:p>
          </p:txBody>
        </p:sp>
        <p:sp>
          <p:nvSpPr>
            <p:cNvPr id="13" name="TextBox 13"/>
            <p:cNvSpPr txBox="1"/>
            <p:nvPr/>
          </p:nvSpPr>
          <p:spPr>
            <a:xfrm>
              <a:off x="0" y="2333054"/>
              <a:ext cx="5834194" cy="2942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The system is a commercial product; Bruker S2 PUMA Series 2 – Carousel• Single Reactor (x2) </a:t>
              </a:r>
            </a:p>
          </p:txBody>
        </p:sp>
      </p:grpSp>
      <p:sp>
        <p:nvSpPr>
          <p:cNvPr id="14" name="TextBox 14"/>
          <p:cNvSpPr txBox="1"/>
          <p:nvPr/>
        </p:nvSpPr>
        <p:spPr>
          <a:xfrm>
            <a:off x="13661881" y="6956044"/>
            <a:ext cx="4375645" cy="491489"/>
          </a:xfrm>
          <a:prstGeom prst="rect">
            <a:avLst/>
          </a:prstGeom>
        </p:spPr>
        <p:txBody>
          <a:bodyPr lIns="0" tIns="0" rIns="0" bIns="0" rtlCol="0" anchor="t">
            <a:spAutoFit/>
          </a:bodyPr>
          <a:lstStyle/>
          <a:p>
            <a:pPr marL="0" lvl="0" indent="0">
              <a:lnSpc>
                <a:spcPts val="3900"/>
              </a:lnSpc>
            </a:pPr>
            <a:r>
              <a:rPr lang="en-US" sz="2600" spc="2">
                <a:solidFill>
                  <a:srgbClr val="5D7963"/>
                </a:solidFill>
                <a:latin typeface="Arimo Bold"/>
              </a:rPr>
              <a:t>Analysis mode: ex situ </a:t>
            </a:r>
          </a:p>
        </p:txBody>
      </p:sp>
      <p:grpSp>
        <p:nvGrpSpPr>
          <p:cNvPr id="15" name="Group 15"/>
          <p:cNvGrpSpPr/>
          <p:nvPr/>
        </p:nvGrpSpPr>
        <p:grpSpPr>
          <a:xfrm>
            <a:off x="17143420" y="9586538"/>
            <a:ext cx="587815" cy="558423"/>
            <a:chOff x="0" y="0"/>
            <a:chExt cx="154815" cy="147074"/>
          </a:xfrm>
        </p:grpSpPr>
        <p:sp>
          <p:nvSpPr>
            <p:cNvPr id="16" name="Freeform 16"/>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7" name="TextBox 17"/>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3</a:t>
              </a:r>
              <a:r>
                <a:rPr lang="en-US" sz="1999" dirty="0">
                  <a:solidFill>
                    <a:srgbClr val="FFFFFF"/>
                  </a:solidFill>
                  <a:latin typeface="Aileron Bold"/>
                </a:rPr>
                <a:t>2</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02385"/>
            <a:ext cx="12016735" cy="3912467"/>
            <a:chOff x="0" y="0"/>
            <a:chExt cx="16022314" cy="5216622"/>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781147"/>
              <a:ext cx="16022314" cy="4435475"/>
            </a:xfrm>
            <a:prstGeom prst="rect">
              <a:avLst/>
            </a:prstGeom>
          </p:spPr>
          <p:txBody>
            <a:bodyPr lIns="0" tIns="0" rIns="0" bIns="0" rtlCol="0" anchor="t">
              <a:spAutoFit/>
            </a:bodyPr>
            <a:lstStyle/>
            <a:p>
              <a:pPr>
                <a:lnSpc>
                  <a:spcPts val="4499"/>
                </a:lnSpc>
              </a:pPr>
              <a:r>
                <a:rPr lang="en-US" sz="2499" spc="24">
                  <a:solidFill>
                    <a:srgbClr val="5D7963"/>
                  </a:solidFill>
                  <a:latin typeface="Aileron"/>
                </a:rPr>
                <a:t>• Elemental analysis of prepared or commercially available materials, support materials, catalysts, and adsorbents</a:t>
              </a:r>
            </a:p>
            <a:p>
              <a:pPr>
                <a:lnSpc>
                  <a:spcPts val="4500"/>
                </a:lnSpc>
              </a:pPr>
              <a:r>
                <a:rPr lang="en-US" sz="2500" spc="25">
                  <a:solidFill>
                    <a:srgbClr val="5D7963"/>
                  </a:solidFill>
                  <a:latin typeface="Aileron"/>
                </a:rPr>
                <a:t>• Determination of the metal loading(s) and/or elemental compositions of the obtained catalysts prepared through sequential or simultaneous wet impregnation, solution-type impregnation, co-precipitation, sol-gel method, etc., and analyzing their compatibility with (or deviations from) the targeted values</a:t>
              </a:r>
            </a:p>
          </p:txBody>
        </p:sp>
      </p:grpSp>
      <p:grpSp>
        <p:nvGrpSpPr>
          <p:cNvPr id="5" name="Group 5"/>
          <p:cNvGrpSpPr/>
          <p:nvPr/>
        </p:nvGrpSpPr>
        <p:grpSpPr>
          <a:xfrm>
            <a:off x="1028700" y="6038850"/>
            <a:ext cx="12016735" cy="1645516"/>
            <a:chOff x="0" y="0"/>
            <a:chExt cx="16022314" cy="2194022"/>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PARAMETRIC USE CASES </a:t>
              </a:r>
            </a:p>
          </p:txBody>
        </p:sp>
        <p:sp>
          <p:nvSpPr>
            <p:cNvPr id="7" name="TextBox 7"/>
            <p:cNvSpPr txBox="1"/>
            <p:nvPr/>
          </p:nvSpPr>
          <p:spPr>
            <a:xfrm>
              <a:off x="0" y="771622"/>
              <a:ext cx="16022314" cy="1422400"/>
            </a:xfrm>
            <a:prstGeom prst="rect">
              <a:avLst/>
            </a:prstGeom>
          </p:spPr>
          <p:txBody>
            <a:bodyPr lIns="0" tIns="0" rIns="0" bIns="0" rtlCol="0" anchor="t">
              <a:spAutoFit/>
            </a:bodyPr>
            <a:lstStyle/>
            <a:p>
              <a:pPr>
                <a:lnSpc>
                  <a:spcPts val="4500"/>
                </a:lnSpc>
              </a:pPr>
              <a:r>
                <a:rPr lang="en-US" sz="2500" spc="25">
                  <a:solidFill>
                    <a:srgbClr val="5D7963"/>
                  </a:solidFill>
                  <a:latin typeface="Aileron"/>
                </a:rPr>
                <a:t>• Optimization of catalyst and adsorbent preparation methodology on the basis of minimization of the deviation of obtained metal loading from the targeted value </a:t>
              </a:r>
            </a:p>
          </p:txBody>
        </p:sp>
      </p:grpSp>
      <p:pic>
        <p:nvPicPr>
          <p:cNvPr id="13" name="Resim 12" descr="dış mekan, bitki, ağaç, manzara içeren bir resim&#10;&#10;Yapay zeka tarafından oluşturulan içerik yanlış olabilir.">
            <a:extLst>
              <a:ext uri="{FF2B5EF4-FFF2-40B4-BE49-F238E27FC236}">
                <a16:creationId xmlns:a16="http://schemas.microsoft.com/office/drawing/2014/main" id="{FD29F246-FE6C-EF90-1C8E-46EC9AD02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4" name="Group 9"/>
          <p:cNvGrpSpPr/>
          <p:nvPr/>
        </p:nvGrpSpPr>
        <p:grpSpPr>
          <a:xfrm>
            <a:off x="17143420" y="9586538"/>
            <a:ext cx="587815" cy="558423"/>
            <a:chOff x="0" y="0"/>
            <a:chExt cx="154815" cy="147074"/>
          </a:xfrm>
        </p:grpSpPr>
        <p:sp>
          <p:nvSpPr>
            <p:cNvPr id="15"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6"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33</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643184" cy="8150229"/>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86780" y="1174145"/>
            <a:ext cx="11454401" cy="8018081"/>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2869" b="-2869"/>
              </a:stretch>
            </a:blipFill>
          </p:spPr>
          <p:txBody>
            <a:bodyPr/>
            <a:lstStyle/>
            <a:p>
              <a:endParaRPr lang="en-US"/>
            </a:p>
          </p:txBody>
        </p:sp>
      </p:grpSp>
      <p:grpSp>
        <p:nvGrpSpPr>
          <p:cNvPr id="7" name="Group 7"/>
          <p:cNvGrpSpPr/>
          <p:nvPr/>
        </p:nvGrpSpPr>
        <p:grpSpPr>
          <a:xfrm>
            <a:off x="12363351" y="2481257"/>
            <a:ext cx="5297420" cy="3444446"/>
            <a:chOff x="0" y="-104775"/>
            <a:chExt cx="7063227" cy="4592594"/>
          </a:xfrm>
        </p:grpSpPr>
        <p:sp>
          <p:nvSpPr>
            <p:cNvPr id="8" name="TextBox 8"/>
            <p:cNvSpPr txBox="1"/>
            <p:nvPr/>
          </p:nvSpPr>
          <p:spPr>
            <a:xfrm>
              <a:off x="0" y="-104775"/>
              <a:ext cx="7063227" cy="15220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TSA -TPV -PVD -PSD Analysis System</a:t>
              </a:r>
            </a:p>
          </p:txBody>
        </p:sp>
        <p:sp>
          <p:nvSpPr>
            <p:cNvPr id="9" name="TextBox 9"/>
            <p:cNvSpPr txBox="1"/>
            <p:nvPr/>
          </p:nvSpPr>
          <p:spPr>
            <a:xfrm>
              <a:off x="0" y="1545654"/>
              <a:ext cx="7063227" cy="2942165"/>
            </a:xfrm>
            <a:prstGeom prst="rect">
              <a:avLst/>
            </a:prstGeom>
          </p:spPr>
          <p:txBody>
            <a:bodyPr lIns="0" tIns="0" rIns="0" bIns="0" rtlCol="0" anchor="t">
              <a:spAutoFit/>
            </a:bodyPr>
            <a:lstStyle/>
            <a:p>
              <a:pPr>
                <a:lnSpc>
                  <a:spcPts val="4525"/>
                </a:lnSpc>
              </a:pPr>
              <a:r>
                <a:rPr lang="en-US" sz="2500" spc="25" dirty="0">
                  <a:solidFill>
                    <a:srgbClr val="5D7963"/>
                  </a:solidFill>
                  <a:latin typeface="Aileron"/>
                </a:rPr>
                <a:t>The system is a commercial product; Micromeritics 3FLEX 3500 Multiport Chemisorption/ Physisorption/ Micropore Analyzer</a:t>
              </a:r>
            </a:p>
          </p:txBody>
        </p:sp>
      </p:grpSp>
      <p:sp>
        <p:nvSpPr>
          <p:cNvPr id="10" name="TextBox 10"/>
          <p:cNvSpPr txBox="1"/>
          <p:nvPr/>
        </p:nvSpPr>
        <p:spPr>
          <a:xfrm>
            <a:off x="12363351" y="6364719"/>
            <a:ext cx="4895949" cy="491489"/>
          </a:xfrm>
          <a:prstGeom prst="rect">
            <a:avLst/>
          </a:prstGeom>
        </p:spPr>
        <p:txBody>
          <a:bodyPr lIns="0" tIns="0" rIns="0" bIns="0" rtlCol="0" anchor="t">
            <a:spAutoFit/>
          </a:bodyPr>
          <a:lstStyle/>
          <a:p>
            <a:pPr marL="0" lvl="0" indent="0">
              <a:lnSpc>
                <a:spcPts val="3900"/>
              </a:lnSpc>
            </a:pPr>
            <a:r>
              <a:rPr lang="en-US" sz="2600" spc="2">
                <a:solidFill>
                  <a:srgbClr val="5D7963"/>
                </a:solidFill>
                <a:latin typeface="Arimo Bold"/>
              </a:rPr>
              <a:t>Analysis Mode: Ex situ / In situ </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34</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22989"/>
            <a:ext cx="12016735" cy="3258416"/>
            <a:chOff x="0" y="0"/>
            <a:chExt cx="16022314" cy="4344555"/>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876397"/>
              <a:ext cx="16022314" cy="3468158"/>
            </a:xfrm>
            <a:prstGeom prst="rect">
              <a:avLst/>
            </a:prstGeom>
          </p:spPr>
          <p:txBody>
            <a:bodyPr lIns="0" tIns="0" rIns="0" bIns="0" rtlCol="0" anchor="t">
              <a:spAutoFit/>
            </a:bodyPr>
            <a:lstStyle/>
            <a:p>
              <a:pPr>
                <a:lnSpc>
                  <a:spcPts val="3499"/>
                </a:lnSpc>
              </a:pPr>
              <a:r>
                <a:rPr lang="en-US" sz="2499" spc="24">
                  <a:solidFill>
                    <a:srgbClr val="5D7963"/>
                  </a:solidFill>
                  <a:latin typeface="Aileron"/>
                </a:rPr>
                <a:t>• Micro physical characterization of support materials, catalysts, adsorbents and all kinds of porous materials by </a:t>
              </a:r>
            </a:p>
            <a:p>
              <a:pPr>
                <a:lnSpc>
                  <a:spcPts val="3499"/>
                </a:lnSpc>
              </a:pPr>
              <a:r>
                <a:rPr lang="en-US" sz="2499" spc="24">
                  <a:solidFill>
                    <a:srgbClr val="5D7963"/>
                  </a:solidFill>
                  <a:latin typeface="Aileron"/>
                </a:rPr>
                <a:t> • Total surface area (TSA) </a:t>
              </a:r>
            </a:p>
            <a:p>
              <a:pPr>
                <a:lnSpc>
                  <a:spcPts val="3499"/>
                </a:lnSpc>
              </a:pPr>
              <a:r>
                <a:rPr lang="en-US" sz="2499" spc="24">
                  <a:solidFill>
                    <a:srgbClr val="5D7963"/>
                  </a:solidFill>
                  <a:latin typeface="Aileron"/>
                </a:rPr>
                <a:t>• Total pore volume (TPV) </a:t>
              </a:r>
            </a:p>
            <a:p>
              <a:pPr>
                <a:lnSpc>
                  <a:spcPts val="3499"/>
                </a:lnSpc>
              </a:pPr>
              <a:r>
                <a:rPr lang="en-US" sz="2499" spc="24">
                  <a:solidFill>
                    <a:srgbClr val="5D7963"/>
                  </a:solidFill>
                  <a:latin typeface="Aileron"/>
                </a:rPr>
                <a:t>• Pore volume distribution (PVD) / pore size distribution (PSD) analyses </a:t>
              </a:r>
            </a:p>
            <a:p>
              <a:pPr>
                <a:lnSpc>
                  <a:spcPts val="3500"/>
                </a:lnSpc>
              </a:pPr>
              <a:r>
                <a:rPr lang="en-US" sz="2500" spc="25">
                  <a:solidFill>
                    <a:srgbClr val="5D7963"/>
                  </a:solidFill>
                  <a:latin typeface="Aileron"/>
                </a:rPr>
                <a:t>• Determination of metal dispersion and metal surface area (MSA) of catalysts </a:t>
              </a:r>
            </a:p>
          </p:txBody>
        </p:sp>
      </p:grpSp>
      <p:grpSp>
        <p:nvGrpSpPr>
          <p:cNvPr id="5" name="Group 5"/>
          <p:cNvGrpSpPr/>
          <p:nvPr/>
        </p:nvGrpSpPr>
        <p:grpSpPr>
          <a:xfrm>
            <a:off x="1028700" y="5417920"/>
            <a:ext cx="12016735" cy="4134716"/>
            <a:chOff x="0" y="0"/>
            <a:chExt cx="16022314" cy="5512955"/>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PARAMETRIC USE CASES </a:t>
              </a:r>
            </a:p>
          </p:txBody>
        </p:sp>
        <p:sp>
          <p:nvSpPr>
            <p:cNvPr id="7" name="TextBox 7"/>
            <p:cNvSpPr txBox="1"/>
            <p:nvPr/>
          </p:nvSpPr>
          <p:spPr>
            <a:xfrm>
              <a:off x="0" y="876397"/>
              <a:ext cx="16022314" cy="4636558"/>
            </a:xfrm>
            <a:prstGeom prst="rect">
              <a:avLst/>
            </a:prstGeom>
          </p:spPr>
          <p:txBody>
            <a:bodyPr lIns="0" tIns="0" rIns="0" bIns="0" rtlCol="0" anchor="t">
              <a:spAutoFit/>
            </a:bodyPr>
            <a:lstStyle/>
            <a:p>
              <a:pPr>
                <a:lnSpc>
                  <a:spcPts val="3499"/>
                </a:lnSpc>
              </a:pPr>
              <a:r>
                <a:rPr lang="en-US" sz="2499" spc="24">
                  <a:solidFill>
                    <a:srgbClr val="5D7963"/>
                  </a:solidFill>
                  <a:latin typeface="Aileron"/>
                </a:rPr>
                <a:t>• Investigating the changes in the physical properties (TSA, TPV, PVD, and PSD) of support materials, adsorbents, catalysts and porous materials under pretreatment and reaction conditions </a:t>
              </a:r>
            </a:p>
            <a:p>
              <a:pPr>
                <a:lnSpc>
                  <a:spcPts val="3499"/>
                </a:lnSpc>
              </a:pPr>
              <a:r>
                <a:rPr lang="en-US" sz="2499" spc="24">
                  <a:solidFill>
                    <a:srgbClr val="5D7963"/>
                  </a:solidFill>
                  <a:latin typeface="Aileron"/>
                </a:rPr>
                <a:t>• Optimization of catalyst, adsorbent and porous material preparation and pretreatment parameters/conditions on the basis of microphysical properties and/or performance (ex-situ) </a:t>
              </a:r>
            </a:p>
            <a:p>
              <a:pPr>
                <a:lnSpc>
                  <a:spcPts val="3500"/>
                </a:lnSpc>
              </a:pPr>
              <a:r>
                <a:rPr lang="en-US" sz="2500" spc="25">
                  <a:solidFill>
                    <a:srgbClr val="5D7963"/>
                  </a:solidFill>
                  <a:latin typeface="Aileron"/>
                </a:rPr>
                <a:t>• Stability analysis of microphysical characteristics of catalysts, adsorbents, supports and porous materials (ex situ) </a:t>
              </a:r>
            </a:p>
          </p:txBody>
        </p:sp>
      </p:grpSp>
      <p:pic>
        <p:nvPicPr>
          <p:cNvPr id="18" name="Resim 17" descr="dış mekan, bitki, ağaç, manzara içeren bir resim&#10;&#10;Yapay zeka tarafından oluşturulan içerik yanlış olabilir.">
            <a:extLst>
              <a:ext uri="{FF2B5EF4-FFF2-40B4-BE49-F238E27FC236}">
                <a16:creationId xmlns:a16="http://schemas.microsoft.com/office/drawing/2014/main" id="{F474A17A-835B-3AA9-965F-DE5C7147B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9" name="Group 9"/>
          <p:cNvGrpSpPr/>
          <p:nvPr/>
        </p:nvGrpSpPr>
        <p:grpSpPr>
          <a:xfrm>
            <a:off x="17143420" y="9586538"/>
            <a:ext cx="587815" cy="558423"/>
            <a:chOff x="0" y="0"/>
            <a:chExt cx="154815" cy="147074"/>
          </a:xfrm>
        </p:grpSpPr>
        <p:sp>
          <p:nvSpPr>
            <p:cNvPr id="20"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1"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35</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643184" cy="8150229"/>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86780" y="1174145"/>
            <a:ext cx="11454401" cy="8018081"/>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l="-79" r="-79"/>
              </a:stretch>
            </a:blipFill>
          </p:spPr>
          <p:txBody>
            <a:bodyPr/>
            <a:lstStyle/>
            <a:p>
              <a:endParaRPr lang="en-US"/>
            </a:p>
          </p:txBody>
        </p:sp>
      </p:grpSp>
      <p:grpSp>
        <p:nvGrpSpPr>
          <p:cNvPr id="7" name="Group 7"/>
          <p:cNvGrpSpPr/>
          <p:nvPr/>
        </p:nvGrpSpPr>
        <p:grpSpPr>
          <a:xfrm>
            <a:off x="12363351" y="2749250"/>
            <a:ext cx="5297420" cy="3918315"/>
            <a:chOff x="0" y="0"/>
            <a:chExt cx="7063227" cy="5224419"/>
          </a:xfrm>
        </p:grpSpPr>
        <p:sp>
          <p:nvSpPr>
            <p:cNvPr id="8" name="TextBox 8"/>
            <p:cNvSpPr txBox="1"/>
            <p:nvPr/>
          </p:nvSpPr>
          <p:spPr>
            <a:xfrm>
              <a:off x="0" y="-104775"/>
              <a:ext cx="7063227"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CATLAB </a:t>
              </a:r>
            </a:p>
          </p:txBody>
        </p:sp>
        <p:sp>
          <p:nvSpPr>
            <p:cNvPr id="9" name="TextBox 9"/>
            <p:cNvSpPr txBox="1"/>
            <p:nvPr/>
          </p:nvSpPr>
          <p:spPr>
            <a:xfrm>
              <a:off x="0" y="758254"/>
              <a:ext cx="7063227" cy="4466165"/>
            </a:xfrm>
            <a:prstGeom prst="rect">
              <a:avLst/>
            </a:prstGeom>
          </p:spPr>
          <p:txBody>
            <a:bodyPr lIns="0" tIns="0" rIns="0" bIns="0" rtlCol="0" anchor="t">
              <a:spAutoFit/>
            </a:bodyPr>
            <a:lstStyle/>
            <a:p>
              <a:pPr>
                <a:lnSpc>
                  <a:spcPts val="4525"/>
                </a:lnSpc>
              </a:pPr>
              <a:r>
                <a:rPr lang="en-US" sz="2500" spc="25" dirty="0">
                  <a:solidFill>
                    <a:srgbClr val="5D7963"/>
                  </a:solidFill>
                  <a:latin typeface="Aileron"/>
                </a:rPr>
                <a:t>The system is a commercial product, which is a combined ‘zero dead volume’ micro - reactor mass spectrometer system for catalyst characterization with pulse chemisorption, by HIDEN. </a:t>
              </a:r>
            </a:p>
          </p:txBody>
        </p:sp>
      </p:grpSp>
      <p:sp>
        <p:nvSpPr>
          <p:cNvPr id="10" name="TextBox 10"/>
          <p:cNvSpPr txBox="1"/>
          <p:nvPr/>
        </p:nvSpPr>
        <p:spPr>
          <a:xfrm>
            <a:off x="12363351" y="7125631"/>
            <a:ext cx="4895949" cy="491489"/>
          </a:xfrm>
          <a:prstGeom prst="rect">
            <a:avLst/>
          </a:prstGeom>
        </p:spPr>
        <p:txBody>
          <a:bodyPr lIns="0" tIns="0" rIns="0" bIns="0" rtlCol="0" anchor="t">
            <a:spAutoFit/>
          </a:bodyPr>
          <a:lstStyle/>
          <a:p>
            <a:pPr marL="0" lvl="0" indent="0">
              <a:lnSpc>
                <a:spcPts val="3900"/>
              </a:lnSpc>
            </a:pPr>
            <a:r>
              <a:rPr lang="en-US" sz="2600" spc="2">
                <a:solidFill>
                  <a:srgbClr val="5D7963"/>
                </a:solidFill>
                <a:latin typeface="Arimo Bold"/>
              </a:rPr>
              <a:t>Analysis Mode: In situ </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36</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320370" y="3233737"/>
            <a:ext cx="10599933" cy="3743325"/>
          </a:xfrm>
          <a:prstGeom prst="rect">
            <a:avLst/>
          </a:prstGeom>
        </p:spPr>
        <p:txBody>
          <a:bodyPr lIns="0" tIns="0" rIns="0" bIns="0" rtlCol="0" anchor="t">
            <a:spAutoFit/>
          </a:bodyPr>
          <a:lstStyle/>
          <a:p>
            <a:pPr>
              <a:lnSpc>
                <a:spcPts val="3749"/>
              </a:lnSpc>
            </a:pPr>
            <a:r>
              <a:rPr lang="en-US" sz="2499" spc="24">
                <a:solidFill>
                  <a:srgbClr val="5D7963"/>
                </a:solidFill>
                <a:latin typeface="Aileron"/>
              </a:rPr>
              <a:t>• </a:t>
            </a:r>
            <a:r>
              <a:rPr lang="en-US" sz="2499" spc="24">
                <a:solidFill>
                  <a:srgbClr val="5D7963"/>
                </a:solidFill>
                <a:latin typeface="Aileron Bold"/>
              </a:rPr>
              <a:t>CATLAB</a:t>
            </a:r>
            <a:r>
              <a:rPr lang="en-US" sz="2499" spc="24">
                <a:solidFill>
                  <a:srgbClr val="5D7963"/>
                </a:solidFill>
                <a:latin typeface="Aileron"/>
              </a:rPr>
              <a:t> is suitable for performing TAP (Temporal Analysis of Products) experiments as its microreactor is designed to enable the precise control of gas-phase reactions, while the connected mass spectrometer allows for the real-time measurement of products and reactants </a:t>
            </a:r>
          </a:p>
          <a:p>
            <a:pPr>
              <a:lnSpc>
                <a:spcPts val="3749"/>
              </a:lnSpc>
            </a:pPr>
            <a:endParaRPr lang="en-US" sz="2499" spc="24">
              <a:solidFill>
                <a:srgbClr val="5D7963"/>
              </a:solidFill>
              <a:latin typeface="Aileron"/>
            </a:endParaRPr>
          </a:p>
          <a:p>
            <a:pPr>
              <a:lnSpc>
                <a:spcPts val="3750"/>
              </a:lnSpc>
            </a:pPr>
            <a:r>
              <a:rPr lang="en-US" sz="2500" spc="25">
                <a:solidFill>
                  <a:srgbClr val="5D7963"/>
                </a:solidFill>
                <a:latin typeface="Aileron"/>
              </a:rPr>
              <a:t>• The real-time measurement of reactants and products using mass spectrometry allows researchers to study transient kinetics, mechanistic aspects and reaction intermediates of catalytic reaction </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37</a:t>
              </a:r>
            </a:p>
          </p:txBody>
        </p:sp>
      </p:grpSp>
      <p:pic>
        <p:nvPicPr>
          <p:cNvPr id="11" name="Resim 10" descr="dış mekan, sis, çim, manzara içeren bir resim&#10;&#10;Yapay zeka tarafından oluşturulan içerik yanlış olabilir.">
            <a:extLst>
              <a:ext uri="{FF2B5EF4-FFF2-40B4-BE49-F238E27FC236}">
                <a16:creationId xmlns:a16="http://schemas.microsoft.com/office/drawing/2014/main" id="{D8EA7504-B9DD-97F4-5D0E-AAB217EDB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66235" cy="10312090"/>
          </a:xfrm>
          <a:prstGeom prst="rect">
            <a:avLst/>
          </a:prstGeom>
        </p:spPr>
      </p:pic>
      <p:grpSp>
        <p:nvGrpSpPr>
          <p:cNvPr id="12" name="Group 3"/>
          <p:cNvGrpSpPr/>
          <p:nvPr/>
        </p:nvGrpSpPr>
        <p:grpSpPr>
          <a:xfrm>
            <a:off x="1501971" y="4282367"/>
            <a:ext cx="4036358" cy="1722267"/>
            <a:chOff x="0" y="0"/>
            <a:chExt cx="5381810" cy="2296356"/>
          </a:xfrm>
        </p:grpSpPr>
        <p:sp>
          <p:nvSpPr>
            <p:cNvPr id="13" name="AutoShape 4"/>
            <p:cNvSpPr/>
            <p:nvPr/>
          </p:nvSpPr>
          <p:spPr>
            <a:xfrm>
              <a:off x="0" y="0"/>
              <a:ext cx="5381810" cy="2296356"/>
            </a:xfrm>
            <a:prstGeom prst="rect">
              <a:avLst/>
            </a:prstGeom>
            <a:solidFill>
              <a:srgbClr val="5D7963"/>
            </a:solidFill>
          </p:spPr>
          <p:txBody>
            <a:bodyPr/>
            <a:lstStyle/>
            <a:p>
              <a:endParaRPr lang="en-US"/>
            </a:p>
          </p:txBody>
        </p:sp>
        <p:sp>
          <p:nvSpPr>
            <p:cNvPr id="14" name="TextBox 5"/>
            <p:cNvSpPr txBox="1"/>
            <p:nvPr/>
          </p:nvSpPr>
          <p:spPr>
            <a:xfrm>
              <a:off x="431875" y="713203"/>
              <a:ext cx="4518059" cy="860425"/>
            </a:xfrm>
            <a:prstGeom prst="rect">
              <a:avLst/>
            </a:prstGeom>
          </p:spPr>
          <p:txBody>
            <a:bodyPr lIns="0" tIns="0" rIns="0" bIns="0" rtlCol="0" anchor="t">
              <a:spAutoFit/>
            </a:bodyPr>
            <a:lstStyle/>
            <a:p>
              <a:pPr algn="ctr">
                <a:lnSpc>
                  <a:spcPts val="5040"/>
                </a:lnSpc>
              </a:pPr>
              <a:r>
                <a:rPr lang="en-US" sz="4200" spc="84">
                  <a:solidFill>
                    <a:srgbClr val="FFFFFF"/>
                  </a:solidFill>
                  <a:latin typeface="Aileron Heavy"/>
                </a:rPr>
                <a:t>CATLAB</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558417"/>
            <a:ext cx="12016735" cy="3436216"/>
            <a:chOff x="0" y="0"/>
            <a:chExt cx="16022314" cy="4581622"/>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847822"/>
              <a:ext cx="16022314" cy="3733800"/>
            </a:xfrm>
            <a:prstGeom prst="rect">
              <a:avLst/>
            </a:prstGeom>
          </p:spPr>
          <p:txBody>
            <a:bodyPr lIns="0" tIns="0" rIns="0" bIns="0" rtlCol="0" anchor="t">
              <a:spAutoFit/>
            </a:bodyPr>
            <a:lstStyle/>
            <a:p>
              <a:pPr>
                <a:lnSpc>
                  <a:spcPts val="3749"/>
                </a:lnSpc>
              </a:pPr>
              <a:r>
                <a:rPr lang="en-US" sz="2499" spc="24">
                  <a:solidFill>
                    <a:srgbClr val="5D7963"/>
                  </a:solidFill>
                  <a:latin typeface="Aileron"/>
                </a:rPr>
                <a:t>• Obtaining TPR (Temperature Programmed Reduction) and TPO (Temperature Programmed Oxidation) profiles of catalysts </a:t>
              </a:r>
            </a:p>
            <a:p>
              <a:pPr>
                <a:lnSpc>
                  <a:spcPts val="3749"/>
                </a:lnSpc>
              </a:pPr>
              <a:r>
                <a:rPr lang="en-US" sz="2499" spc="24">
                  <a:solidFill>
                    <a:srgbClr val="5D7963"/>
                  </a:solidFill>
                  <a:latin typeface="Aileron"/>
                </a:rPr>
                <a:t>• Determination of adsorption isotherms, metal dispersion and surface acidity </a:t>
              </a:r>
            </a:p>
            <a:p>
              <a:pPr>
                <a:lnSpc>
                  <a:spcPts val="3749"/>
                </a:lnSpc>
              </a:pPr>
              <a:r>
                <a:rPr lang="en-US" sz="2499" spc="24">
                  <a:solidFill>
                    <a:srgbClr val="5D7963"/>
                  </a:solidFill>
                  <a:latin typeface="Aileron"/>
                </a:rPr>
                <a:t>• Reaction testing with simultaneous multicomponent product measurement </a:t>
              </a:r>
            </a:p>
            <a:p>
              <a:pPr>
                <a:lnSpc>
                  <a:spcPts val="3750"/>
                </a:lnSpc>
              </a:pPr>
              <a:r>
                <a:rPr lang="en-US" sz="2500" spc="25">
                  <a:solidFill>
                    <a:srgbClr val="5D7963"/>
                  </a:solidFill>
                  <a:latin typeface="Aileron"/>
                </a:rPr>
                <a:t>• Investigation of kinetic and mechanistic aspects of catalytic reactions; transient kinetics studies</a:t>
              </a:r>
            </a:p>
          </p:txBody>
        </p:sp>
      </p:grpSp>
      <p:grpSp>
        <p:nvGrpSpPr>
          <p:cNvPr id="5" name="Group 5"/>
          <p:cNvGrpSpPr/>
          <p:nvPr/>
        </p:nvGrpSpPr>
        <p:grpSpPr>
          <a:xfrm>
            <a:off x="1028700" y="5831609"/>
            <a:ext cx="12016735" cy="2502766"/>
            <a:chOff x="0" y="0"/>
            <a:chExt cx="16022314" cy="3337022"/>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PARAMETRIC USE CASES </a:t>
              </a:r>
            </a:p>
          </p:txBody>
        </p:sp>
        <p:sp>
          <p:nvSpPr>
            <p:cNvPr id="7" name="TextBox 7"/>
            <p:cNvSpPr txBox="1"/>
            <p:nvPr/>
          </p:nvSpPr>
          <p:spPr>
            <a:xfrm>
              <a:off x="0" y="847822"/>
              <a:ext cx="16022314" cy="248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 Optimization of preparation parameters/levels used in the preparation of catalysts, including number of serial impregnation cycles, intermediate and final drying process(es), intermediate and final calcination process(es), and reduction process and parameter levels, based on the level of metal distribution</a:t>
              </a:r>
            </a:p>
          </p:txBody>
        </p:sp>
      </p:grpSp>
      <p:sp>
        <p:nvSpPr>
          <p:cNvPr id="8" name="Freeform 8"/>
          <p:cNvSpPr/>
          <p:nvPr/>
        </p:nvSpPr>
        <p:spPr>
          <a:xfrm>
            <a:off x="13799487" y="0"/>
            <a:ext cx="4488513" cy="10287000"/>
          </a:xfrm>
          <a:custGeom>
            <a:avLst/>
            <a:gdLst/>
            <a:ahLst/>
            <a:cxnLst/>
            <a:rect l="l" t="t" r="r" b="b"/>
            <a:pathLst>
              <a:path w="4488513" h="10287000">
                <a:moveTo>
                  <a:pt x="0" y="0"/>
                </a:moveTo>
                <a:lnTo>
                  <a:pt x="4488513" y="0"/>
                </a:lnTo>
                <a:lnTo>
                  <a:pt x="4488513" y="10287000"/>
                </a:lnTo>
                <a:lnTo>
                  <a:pt x="0" y="10287000"/>
                </a:lnTo>
                <a:lnTo>
                  <a:pt x="0" y="0"/>
                </a:lnTo>
                <a:close/>
              </a:path>
            </a:pathLst>
          </a:custGeom>
          <a:blipFill>
            <a:blip r:embed="rId2"/>
            <a:stretch>
              <a:fillRect l="-121996" r="-121996"/>
            </a:stretch>
          </a:blipFill>
        </p:spPr>
        <p:txBody>
          <a:bodyPr/>
          <a:lstStyle/>
          <a:p>
            <a:endParaRPr lang="en-US"/>
          </a:p>
        </p:txBody>
      </p:sp>
      <p:grpSp>
        <p:nvGrpSpPr>
          <p:cNvPr id="9" name="Group 9"/>
          <p:cNvGrpSpPr/>
          <p:nvPr/>
        </p:nvGrpSpPr>
        <p:grpSpPr>
          <a:xfrm>
            <a:off x="17143420" y="9586538"/>
            <a:ext cx="587815" cy="558423"/>
            <a:chOff x="0" y="0"/>
            <a:chExt cx="154815" cy="147074"/>
          </a:xfrm>
        </p:grpSpPr>
        <p:sp>
          <p:nvSpPr>
            <p:cNvPr id="10"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1"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38</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419587" cy="7993711"/>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84967" y="1172876"/>
            <a:ext cx="11234429" cy="7864101"/>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3658" b="-3658"/>
              </a:stretch>
            </a:blipFill>
          </p:spPr>
          <p:txBody>
            <a:bodyPr/>
            <a:lstStyle/>
            <a:p>
              <a:endParaRPr lang="en-US"/>
            </a:p>
          </p:txBody>
        </p:sp>
      </p:grpSp>
      <p:grpSp>
        <p:nvGrpSpPr>
          <p:cNvPr id="7" name="Group 7"/>
          <p:cNvGrpSpPr/>
          <p:nvPr/>
        </p:nvGrpSpPr>
        <p:grpSpPr>
          <a:xfrm>
            <a:off x="11997010" y="1073817"/>
            <a:ext cx="5628631" cy="7366365"/>
            <a:chOff x="0" y="0"/>
            <a:chExt cx="7504842" cy="9821819"/>
          </a:xfrm>
        </p:grpSpPr>
        <p:sp>
          <p:nvSpPr>
            <p:cNvPr id="8" name="TextBox 8"/>
            <p:cNvSpPr txBox="1"/>
            <p:nvPr/>
          </p:nvSpPr>
          <p:spPr>
            <a:xfrm>
              <a:off x="0" y="-104775"/>
              <a:ext cx="7504842" cy="15220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Dynamic CO Adsorption System</a:t>
              </a:r>
            </a:p>
          </p:txBody>
        </p:sp>
        <p:sp>
          <p:nvSpPr>
            <p:cNvPr id="9" name="TextBox 9"/>
            <p:cNvSpPr txBox="1"/>
            <p:nvPr/>
          </p:nvSpPr>
          <p:spPr>
            <a:xfrm>
              <a:off x="0" y="1545654"/>
              <a:ext cx="7504842" cy="8276165"/>
            </a:xfrm>
            <a:prstGeom prst="rect">
              <a:avLst/>
            </a:prstGeom>
          </p:spPr>
          <p:txBody>
            <a:bodyPr lIns="0" tIns="0" rIns="0" bIns="0" rtlCol="0" anchor="t">
              <a:spAutoFit/>
            </a:bodyPr>
            <a:lstStyle/>
            <a:p>
              <a:pPr>
                <a:lnSpc>
                  <a:spcPts val="4525"/>
                </a:lnSpc>
              </a:pPr>
              <a:r>
                <a:rPr lang="en-US" sz="2500" spc="25" dirty="0">
                  <a:solidFill>
                    <a:srgbClr val="5D7963"/>
                  </a:solidFill>
                  <a:latin typeface="Aileron"/>
                </a:rPr>
                <a:t>The system is specifically designed and constructed by our group for determination of metal dispersion on especially highly loaded Ni &amp; Co - based catalysts.</a:t>
              </a:r>
            </a:p>
            <a:p>
              <a:pPr>
                <a:lnSpc>
                  <a:spcPts val="4525"/>
                </a:lnSpc>
              </a:pPr>
              <a:r>
                <a:rPr lang="en-US" sz="2500" spc="25" dirty="0">
                  <a:solidFill>
                    <a:srgbClr val="5D7963"/>
                  </a:solidFill>
                  <a:latin typeface="Aileron"/>
                </a:rPr>
                <a:t>• Feed block MFCs and sampling valve • Quartz reactor placed in vertical oven with precise programmable temperature control </a:t>
              </a:r>
            </a:p>
            <a:p>
              <a:pPr>
                <a:lnSpc>
                  <a:spcPts val="4525"/>
                </a:lnSpc>
              </a:pPr>
              <a:r>
                <a:rPr lang="en-US" sz="2500" spc="25" dirty="0">
                  <a:solidFill>
                    <a:srgbClr val="5D7963"/>
                  </a:solidFill>
                  <a:latin typeface="Aileron"/>
                </a:rPr>
                <a:t>• Analysis block Thermo Scientific NDIR Multi </a:t>
              </a:r>
              <a:r>
                <a:rPr lang="en-US" sz="2500" spc="25" dirty="0" err="1">
                  <a:solidFill>
                    <a:srgbClr val="5D7963"/>
                  </a:solidFill>
                  <a:latin typeface="Aileron"/>
                </a:rPr>
                <a:t>analyser</a:t>
              </a:r>
              <a:r>
                <a:rPr lang="en-US" sz="2500" spc="25" dirty="0">
                  <a:solidFill>
                    <a:srgbClr val="5D7963"/>
                  </a:solidFill>
                  <a:latin typeface="Aileron"/>
                </a:rPr>
                <a:t> 60i</a:t>
              </a:r>
            </a:p>
          </p:txBody>
        </p:sp>
      </p:grpSp>
      <p:sp>
        <p:nvSpPr>
          <p:cNvPr id="10" name="TextBox 10"/>
          <p:cNvSpPr txBox="1"/>
          <p:nvPr/>
        </p:nvSpPr>
        <p:spPr>
          <a:xfrm>
            <a:off x="11997010" y="8644548"/>
            <a:ext cx="4895949" cy="491489"/>
          </a:xfrm>
          <a:prstGeom prst="rect">
            <a:avLst/>
          </a:prstGeom>
        </p:spPr>
        <p:txBody>
          <a:bodyPr lIns="0" tIns="0" rIns="0" bIns="0" rtlCol="0" anchor="t">
            <a:spAutoFit/>
          </a:bodyPr>
          <a:lstStyle/>
          <a:p>
            <a:pPr marL="0" lvl="0" indent="0">
              <a:lnSpc>
                <a:spcPts val="3900"/>
              </a:lnSpc>
            </a:pPr>
            <a:r>
              <a:rPr lang="en-US" sz="2600" spc="2" dirty="0">
                <a:solidFill>
                  <a:srgbClr val="5D7963"/>
                </a:solidFill>
                <a:latin typeface="Arimo Bold"/>
              </a:rPr>
              <a:t>Analysis Mode: In situ </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39</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572623" y="2346008"/>
            <a:ext cx="10668060" cy="5633085"/>
          </a:xfrm>
          <a:prstGeom prst="rect">
            <a:avLst/>
          </a:prstGeom>
        </p:spPr>
        <p:txBody>
          <a:bodyPr lIns="0" tIns="0" rIns="0" bIns="0" rtlCol="0" anchor="t">
            <a:spAutoFit/>
          </a:bodyPr>
          <a:lstStyle/>
          <a:p>
            <a:pPr>
              <a:lnSpc>
                <a:spcPts val="2399"/>
              </a:lnSpc>
            </a:pPr>
            <a:r>
              <a:rPr lang="en-US" sz="2399">
                <a:solidFill>
                  <a:srgbClr val="5D7963"/>
                </a:solidFill>
                <a:latin typeface="Arimo"/>
              </a:rPr>
              <a:t>Preparatory Information on Our Research &amp; Analytical Techniques/Instrumentation</a:t>
            </a:r>
          </a:p>
          <a:p>
            <a:pPr>
              <a:lnSpc>
                <a:spcPts val="2399"/>
              </a:lnSpc>
            </a:pPr>
            <a:r>
              <a:rPr lang="en-US" sz="2399">
                <a:solidFill>
                  <a:srgbClr val="5D7963"/>
                </a:solidFill>
                <a:latin typeface="Arimo"/>
              </a:rPr>
              <a:t> </a:t>
            </a:r>
          </a:p>
          <a:p>
            <a:pPr>
              <a:lnSpc>
                <a:spcPts val="2399"/>
              </a:lnSpc>
            </a:pPr>
            <a:r>
              <a:rPr lang="en-US" sz="2399">
                <a:solidFill>
                  <a:srgbClr val="5D7963"/>
                </a:solidFill>
                <a:latin typeface="Arimo"/>
              </a:rPr>
              <a:t>SNG&amp;HydTec Lab_Focus &amp; Functions </a:t>
            </a:r>
          </a:p>
          <a:p>
            <a:pPr>
              <a:lnSpc>
                <a:spcPts val="2399"/>
              </a:lnSpc>
            </a:pPr>
            <a:endParaRPr lang="en-US" sz="2399">
              <a:solidFill>
                <a:srgbClr val="5D7963"/>
              </a:solidFill>
              <a:latin typeface="Arimo"/>
            </a:endParaRPr>
          </a:p>
          <a:p>
            <a:pPr>
              <a:lnSpc>
                <a:spcPts val="2399"/>
              </a:lnSpc>
            </a:pPr>
            <a:r>
              <a:rPr lang="en-US" sz="2399">
                <a:solidFill>
                  <a:srgbClr val="5D7963"/>
                </a:solidFill>
                <a:latin typeface="Arimo"/>
              </a:rPr>
              <a:t>Catalysts &amp; Adsorbents_Preparation &amp; Pretreatment Systems</a:t>
            </a:r>
          </a:p>
          <a:p>
            <a:pPr>
              <a:lnSpc>
                <a:spcPts val="2399"/>
              </a:lnSpc>
            </a:pPr>
            <a:endParaRPr lang="en-US" sz="2399">
              <a:solidFill>
                <a:srgbClr val="5D7963"/>
              </a:solidFill>
              <a:latin typeface="Arimo"/>
            </a:endParaRPr>
          </a:p>
          <a:p>
            <a:pPr>
              <a:lnSpc>
                <a:spcPts val="2399"/>
              </a:lnSpc>
            </a:pPr>
            <a:r>
              <a:rPr lang="en-US" sz="2399">
                <a:solidFill>
                  <a:srgbClr val="5D7963"/>
                </a:solidFill>
                <a:latin typeface="Arimo"/>
              </a:rPr>
              <a:t>Performance Test Systems</a:t>
            </a:r>
          </a:p>
          <a:p>
            <a:pPr>
              <a:lnSpc>
                <a:spcPts val="2399"/>
              </a:lnSpc>
            </a:pPr>
            <a:endParaRPr lang="en-US" sz="2399">
              <a:solidFill>
                <a:srgbClr val="5D7963"/>
              </a:solidFill>
              <a:latin typeface="Arimo"/>
            </a:endParaRPr>
          </a:p>
          <a:p>
            <a:pPr>
              <a:lnSpc>
                <a:spcPts val="2399"/>
              </a:lnSpc>
            </a:pPr>
            <a:r>
              <a:rPr lang="en-US" sz="2399">
                <a:solidFill>
                  <a:srgbClr val="5D7963"/>
                </a:solidFill>
                <a:latin typeface="Arimo"/>
              </a:rPr>
              <a:t>Analytical Techniques &amp; Instrumentation</a:t>
            </a:r>
          </a:p>
          <a:p>
            <a:pPr>
              <a:lnSpc>
                <a:spcPts val="2399"/>
              </a:lnSpc>
            </a:pPr>
            <a:endParaRPr lang="en-US" sz="2399">
              <a:solidFill>
                <a:srgbClr val="5D7963"/>
              </a:solidFill>
              <a:latin typeface="Arimo"/>
            </a:endParaRPr>
          </a:p>
          <a:p>
            <a:pPr>
              <a:lnSpc>
                <a:spcPts val="2399"/>
              </a:lnSpc>
            </a:pPr>
            <a:r>
              <a:rPr lang="en-US" sz="2399">
                <a:solidFill>
                  <a:srgbClr val="5D7963"/>
                </a:solidFill>
                <a:latin typeface="Arimo"/>
              </a:rPr>
              <a:t>High Performance Computing &amp; Quantum Mechanical Simulations</a:t>
            </a:r>
          </a:p>
          <a:p>
            <a:pPr>
              <a:lnSpc>
                <a:spcPts val="2399"/>
              </a:lnSpc>
            </a:pPr>
            <a:endParaRPr lang="en-US" sz="2399">
              <a:solidFill>
                <a:srgbClr val="5D7963"/>
              </a:solidFill>
              <a:latin typeface="Arimo"/>
            </a:endParaRPr>
          </a:p>
          <a:p>
            <a:pPr>
              <a:lnSpc>
                <a:spcPts val="2399"/>
              </a:lnSpc>
            </a:pPr>
            <a:r>
              <a:rPr lang="en-US" sz="2399">
                <a:solidFill>
                  <a:srgbClr val="5D7963"/>
                </a:solidFill>
                <a:latin typeface="Arimo"/>
              </a:rPr>
              <a:t>Support Systems</a:t>
            </a:r>
          </a:p>
          <a:p>
            <a:pPr>
              <a:lnSpc>
                <a:spcPts val="2399"/>
              </a:lnSpc>
            </a:pPr>
            <a:endParaRPr lang="en-US" sz="2399">
              <a:solidFill>
                <a:srgbClr val="5D7963"/>
              </a:solidFill>
              <a:latin typeface="Arimo"/>
            </a:endParaRPr>
          </a:p>
          <a:p>
            <a:pPr>
              <a:lnSpc>
                <a:spcPts val="2399"/>
              </a:lnSpc>
            </a:pPr>
            <a:r>
              <a:rPr lang="en-US" sz="2399">
                <a:solidFill>
                  <a:srgbClr val="5D7963"/>
                </a:solidFill>
                <a:latin typeface="Arimo"/>
              </a:rPr>
              <a:t>List of Routine &amp; Investigative Analysis We Offer for Our Clients</a:t>
            </a:r>
          </a:p>
          <a:p>
            <a:pPr>
              <a:lnSpc>
                <a:spcPts val="2399"/>
              </a:lnSpc>
            </a:pPr>
            <a:endParaRPr lang="en-US" sz="2399">
              <a:solidFill>
                <a:srgbClr val="5D7963"/>
              </a:solidFill>
              <a:latin typeface="Arimo"/>
            </a:endParaRPr>
          </a:p>
          <a:p>
            <a:pPr>
              <a:lnSpc>
                <a:spcPts val="2399"/>
              </a:lnSpc>
            </a:pPr>
            <a:r>
              <a:rPr lang="en-US" sz="2399">
                <a:solidFill>
                  <a:srgbClr val="5D7963"/>
                </a:solidFill>
                <a:latin typeface="Arimo"/>
              </a:rPr>
              <a:t>The Procedure To Take Routine &amp; Investigative Analysis Services from SNG&amp;HydTec Lab</a:t>
            </a:r>
          </a:p>
        </p:txBody>
      </p:sp>
      <p:sp>
        <p:nvSpPr>
          <p:cNvPr id="6" name="AutoShape 6"/>
          <p:cNvSpPr/>
          <p:nvPr/>
        </p:nvSpPr>
        <p:spPr>
          <a:xfrm>
            <a:off x="5572623" y="3019341"/>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7" name="AutoShape 7"/>
          <p:cNvSpPr/>
          <p:nvPr/>
        </p:nvSpPr>
        <p:spPr>
          <a:xfrm>
            <a:off x="5572623" y="3627134"/>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8" name="AutoShape 8"/>
          <p:cNvSpPr/>
          <p:nvPr/>
        </p:nvSpPr>
        <p:spPr>
          <a:xfrm>
            <a:off x="5572623" y="4234928"/>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9" name="AutoShape 9"/>
          <p:cNvSpPr/>
          <p:nvPr/>
        </p:nvSpPr>
        <p:spPr>
          <a:xfrm>
            <a:off x="5572623" y="4842722"/>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10" name="AutoShape 10"/>
          <p:cNvSpPr/>
          <p:nvPr/>
        </p:nvSpPr>
        <p:spPr>
          <a:xfrm>
            <a:off x="5572623" y="5450516"/>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11" name="AutoShape 11"/>
          <p:cNvSpPr/>
          <p:nvPr/>
        </p:nvSpPr>
        <p:spPr>
          <a:xfrm>
            <a:off x="5572623" y="6058309"/>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12" name="AutoShape 12"/>
          <p:cNvSpPr/>
          <p:nvPr/>
        </p:nvSpPr>
        <p:spPr>
          <a:xfrm>
            <a:off x="5572623" y="6666103"/>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13" name="AutoShape 13"/>
          <p:cNvSpPr/>
          <p:nvPr/>
        </p:nvSpPr>
        <p:spPr>
          <a:xfrm>
            <a:off x="5572623" y="7273897"/>
            <a:ext cx="10498499" cy="0"/>
          </a:xfrm>
          <a:prstGeom prst="line">
            <a:avLst/>
          </a:prstGeom>
          <a:ln w="38100" cap="flat">
            <a:solidFill>
              <a:srgbClr val="919997">
                <a:alpha val="24706"/>
              </a:srgbClr>
            </a:solidFill>
            <a:prstDash val="solid"/>
            <a:headEnd type="none" w="sm" len="sm"/>
            <a:tailEnd type="none" w="sm" len="sm"/>
          </a:ln>
        </p:spPr>
        <p:txBody>
          <a:bodyPr/>
          <a:lstStyle/>
          <a:p>
            <a:endParaRPr lang="en-US"/>
          </a:p>
        </p:txBody>
      </p:sp>
      <p:sp>
        <p:nvSpPr>
          <p:cNvPr id="14" name="TextBox 14"/>
          <p:cNvSpPr txBox="1"/>
          <p:nvPr/>
        </p:nvSpPr>
        <p:spPr>
          <a:xfrm>
            <a:off x="15732091" y="2663831"/>
            <a:ext cx="508591" cy="5213985"/>
          </a:xfrm>
          <a:prstGeom prst="rect">
            <a:avLst/>
          </a:prstGeom>
        </p:spPr>
        <p:txBody>
          <a:bodyPr wrap="square" lIns="0" tIns="0" rIns="0" bIns="0" rtlCol="0" anchor="t">
            <a:spAutoFit/>
          </a:bodyPr>
          <a:lstStyle/>
          <a:p>
            <a:pPr algn="ctr">
              <a:lnSpc>
                <a:spcPts val="2400"/>
              </a:lnSpc>
            </a:pPr>
            <a:r>
              <a:rPr lang="en-US" sz="2400" dirty="0">
                <a:solidFill>
                  <a:srgbClr val="5D7963"/>
                </a:solidFill>
                <a:latin typeface="Arimo Bold"/>
              </a:rPr>
              <a:t>5</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15</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21</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27</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31</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51</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54</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56</a:t>
            </a:r>
          </a:p>
          <a:p>
            <a:pPr algn="ctr">
              <a:lnSpc>
                <a:spcPts val="2400"/>
              </a:lnSpc>
            </a:pPr>
            <a:endParaRPr lang="en-US" sz="2400" dirty="0">
              <a:solidFill>
                <a:srgbClr val="5D7963"/>
              </a:solidFill>
              <a:latin typeface="Arimo Bold"/>
            </a:endParaRPr>
          </a:p>
          <a:p>
            <a:pPr algn="ctr">
              <a:lnSpc>
                <a:spcPts val="2400"/>
              </a:lnSpc>
            </a:pPr>
            <a:r>
              <a:rPr lang="en-US" sz="2400" dirty="0">
                <a:solidFill>
                  <a:srgbClr val="5D7963"/>
                </a:solidFill>
                <a:latin typeface="Arimo Bold"/>
              </a:rPr>
              <a:t>75</a:t>
            </a:r>
          </a:p>
        </p:txBody>
      </p:sp>
      <p:grpSp>
        <p:nvGrpSpPr>
          <p:cNvPr id="15" name="Group 15"/>
          <p:cNvGrpSpPr/>
          <p:nvPr/>
        </p:nvGrpSpPr>
        <p:grpSpPr>
          <a:xfrm>
            <a:off x="17143420" y="9586538"/>
            <a:ext cx="587815" cy="558423"/>
            <a:chOff x="0" y="0"/>
            <a:chExt cx="154815" cy="147074"/>
          </a:xfrm>
        </p:grpSpPr>
        <p:sp>
          <p:nvSpPr>
            <p:cNvPr id="16" name="Freeform 16"/>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7" name="TextBox 17"/>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 4</a:t>
              </a:r>
            </a:p>
          </p:txBody>
        </p:sp>
      </p:grpSp>
      <p:pic>
        <p:nvPicPr>
          <p:cNvPr id="19" name="Resim 18" descr="dış mekan, doğa, manzara, bitki içeren bir resim&#10;&#10;Yapay zeka tarafından oluşturulan içerik yanlış olabilir.">
            <a:extLst>
              <a:ext uri="{FF2B5EF4-FFF2-40B4-BE49-F238E27FC236}">
                <a16:creationId xmlns:a16="http://schemas.microsoft.com/office/drawing/2014/main" id="{C5F52346-7BD6-2D6D-25F4-67B6E852C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519" y="0"/>
            <a:ext cx="5916319" cy="10287000"/>
          </a:xfrm>
          <a:prstGeom prst="rect">
            <a:avLst/>
          </a:prstGeom>
        </p:spPr>
      </p:pic>
      <p:sp>
        <p:nvSpPr>
          <p:cNvPr id="20" name="AutoShape 4"/>
          <p:cNvSpPr/>
          <p:nvPr/>
        </p:nvSpPr>
        <p:spPr>
          <a:xfrm>
            <a:off x="2143682" y="4045117"/>
            <a:ext cx="2781579" cy="2338376"/>
          </a:xfrm>
          <a:prstGeom prst="rect">
            <a:avLst/>
          </a:prstGeom>
          <a:solidFill>
            <a:srgbClr val="5D7963"/>
          </a:solidFill>
        </p:spPr>
        <p:txBody>
          <a:bodyPr/>
          <a:lstStyle/>
          <a:p>
            <a:endParaRPr lang="en-US"/>
          </a:p>
        </p:txBody>
      </p:sp>
      <p:sp>
        <p:nvSpPr>
          <p:cNvPr id="21" name="TextBox 5"/>
          <p:cNvSpPr txBox="1"/>
          <p:nvPr/>
        </p:nvSpPr>
        <p:spPr>
          <a:xfrm>
            <a:off x="2420597" y="4778060"/>
            <a:ext cx="2227749" cy="824865"/>
          </a:xfrm>
          <a:prstGeom prst="rect">
            <a:avLst/>
          </a:prstGeom>
        </p:spPr>
        <p:txBody>
          <a:bodyPr lIns="0" tIns="0" rIns="0" bIns="0" rtlCol="0" anchor="t">
            <a:spAutoFit/>
          </a:bodyPr>
          <a:lstStyle/>
          <a:p>
            <a:pPr algn="ctr">
              <a:lnSpc>
                <a:spcPts val="3359"/>
              </a:lnSpc>
            </a:pPr>
            <a:r>
              <a:rPr lang="en-US" sz="2400" spc="192" dirty="0">
                <a:solidFill>
                  <a:srgbClr val="FFFFFF"/>
                </a:solidFill>
                <a:latin typeface="Aileron Bold"/>
              </a:rPr>
              <a:t>TABLE OF CONTENTS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419587" cy="7993711"/>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84967" y="1172876"/>
            <a:ext cx="11234429" cy="7864101"/>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2259" b="-2259"/>
              </a:stretch>
            </a:blipFill>
          </p:spPr>
          <p:txBody>
            <a:bodyPr/>
            <a:lstStyle/>
            <a:p>
              <a:endParaRPr lang="en-US"/>
            </a:p>
          </p:txBody>
        </p:sp>
      </p:grpSp>
      <p:grpSp>
        <p:nvGrpSpPr>
          <p:cNvPr id="7" name="Group 7"/>
          <p:cNvGrpSpPr/>
          <p:nvPr/>
        </p:nvGrpSpPr>
        <p:grpSpPr>
          <a:xfrm>
            <a:off x="11977527" y="1372557"/>
            <a:ext cx="5706563" cy="7347315"/>
            <a:chOff x="0" y="0"/>
            <a:chExt cx="7608751" cy="9796419"/>
          </a:xfrm>
        </p:grpSpPr>
        <p:sp>
          <p:nvSpPr>
            <p:cNvPr id="8" name="TextBox 8"/>
            <p:cNvSpPr txBox="1"/>
            <p:nvPr/>
          </p:nvSpPr>
          <p:spPr>
            <a:xfrm>
              <a:off x="0" y="-104775"/>
              <a:ext cx="7608751"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FTIR_Bruker VERTEX 70v</a:t>
              </a:r>
            </a:p>
          </p:txBody>
        </p:sp>
        <p:sp>
          <p:nvSpPr>
            <p:cNvPr id="9" name="TextBox 9"/>
            <p:cNvSpPr txBox="1"/>
            <p:nvPr/>
          </p:nvSpPr>
          <p:spPr>
            <a:xfrm>
              <a:off x="0" y="758254"/>
              <a:ext cx="7608751" cy="9038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 Detector: MCT </a:t>
              </a:r>
            </a:p>
            <a:p>
              <a:pPr>
                <a:lnSpc>
                  <a:spcPts val="4525"/>
                </a:lnSpc>
              </a:pPr>
              <a:r>
                <a:rPr lang="en-US" sz="2500" spc="25">
                  <a:solidFill>
                    <a:srgbClr val="5D7963"/>
                  </a:solidFill>
                  <a:latin typeface="Aileron"/>
                </a:rPr>
                <a:t>• Equipped with PIKE Diffuse IR </a:t>
              </a:r>
            </a:p>
            <a:p>
              <a:pPr marL="539753" lvl="1" indent="-269876">
                <a:lnSpc>
                  <a:spcPts val="4525"/>
                </a:lnSpc>
                <a:buFont typeface="Arial"/>
                <a:buChar char="•"/>
              </a:pPr>
              <a:r>
                <a:rPr lang="en-US" sz="2500" spc="25">
                  <a:solidFill>
                    <a:srgbClr val="5D7963"/>
                  </a:solidFill>
                  <a:latin typeface="Aileron"/>
                  <a:ea typeface="Aileron"/>
                </a:rPr>
                <a:t>▫ Diffuse IR- 1_P from vacuum up to 1 bar, T: from 25°C up to 900°C</a:t>
              </a:r>
            </a:p>
            <a:p>
              <a:pPr marL="539753" lvl="1" indent="-269876">
                <a:lnSpc>
                  <a:spcPts val="4525"/>
                </a:lnSpc>
                <a:buFont typeface="Arial"/>
                <a:buChar char="•"/>
              </a:pPr>
              <a:r>
                <a:rPr lang="en-US" sz="2500" spc="25">
                  <a:solidFill>
                    <a:srgbClr val="5D7963"/>
                  </a:solidFill>
                  <a:latin typeface="Aileron"/>
                  <a:ea typeface="Aileron"/>
                </a:rPr>
                <a:t>▫ Diffuse IR - 2_P from vacuum up to 1 bar, T: from 25°C up to 500°C</a:t>
              </a:r>
            </a:p>
            <a:p>
              <a:pPr marL="539753" lvl="1" indent="-269876">
                <a:lnSpc>
                  <a:spcPts val="4525"/>
                </a:lnSpc>
                <a:buFont typeface="Arial"/>
                <a:buChar char="•"/>
              </a:pPr>
              <a:r>
                <a:rPr lang="en-US" sz="2500" spc="25">
                  <a:solidFill>
                    <a:srgbClr val="5D7963"/>
                  </a:solidFill>
                  <a:latin typeface="Aileron"/>
                  <a:ea typeface="Aileron"/>
                </a:rPr>
                <a:t>▫ Reaction cell w/ZnSe window</a:t>
              </a:r>
            </a:p>
            <a:p>
              <a:pPr marL="539753" lvl="1" indent="-269876">
                <a:lnSpc>
                  <a:spcPts val="4525"/>
                </a:lnSpc>
                <a:buFont typeface="Arial"/>
                <a:buChar char="•"/>
              </a:pPr>
              <a:r>
                <a:rPr lang="en-US" sz="2500" spc="25">
                  <a:solidFill>
                    <a:srgbClr val="5D7963"/>
                  </a:solidFill>
                  <a:latin typeface="Aileron"/>
                  <a:ea typeface="Aileron"/>
                </a:rPr>
                <a:t>▫ Reaction and/or heat treatment under vacuum, in air or under the flow of wet or dry gas mixtures having desired composition and pressure</a:t>
              </a:r>
            </a:p>
          </p:txBody>
        </p:sp>
      </p:grpSp>
      <p:grpSp>
        <p:nvGrpSpPr>
          <p:cNvPr id="10" name="Group 10"/>
          <p:cNvGrpSpPr/>
          <p:nvPr/>
        </p:nvGrpSpPr>
        <p:grpSpPr>
          <a:xfrm>
            <a:off x="17143420" y="9586538"/>
            <a:ext cx="587815" cy="558423"/>
            <a:chOff x="0" y="0"/>
            <a:chExt cx="154815" cy="147074"/>
          </a:xfrm>
        </p:grpSpPr>
        <p:sp>
          <p:nvSpPr>
            <p:cNvPr id="11" name="Freeform 11"/>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12"/>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40</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419587" cy="7993711"/>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84967" y="1172876"/>
            <a:ext cx="11234429" cy="7864101"/>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1382" b="-1382"/>
              </a:stretch>
            </a:blipFill>
          </p:spPr>
          <p:txBody>
            <a:bodyPr/>
            <a:lstStyle/>
            <a:p>
              <a:endParaRPr lang="en-US"/>
            </a:p>
          </p:txBody>
        </p:sp>
      </p:grpSp>
      <p:grpSp>
        <p:nvGrpSpPr>
          <p:cNvPr id="7" name="Group 7"/>
          <p:cNvGrpSpPr/>
          <p:nvPr/>
        </p:nvGrpSpPr>
        <p:grpSpPr>
          <a:xfrm>
            <a:off x="11977527" y="2078421"/>
            <a:ext cx="5706563" cy="5080365"/>
            <a:chOff x="0" y="0"/>
            <a:chExt cx="7608751" cy="6773819"/>
          </a:xfrm>
        </p:grpSpPr>
        <p:sp>
          <p:nvSpPr>
            <p:cNvPr id="8" name="TextBox 8"/>
            <p:cNvSpPr txBox="1"/>
            <p:nvPr/>
          </p:nvSpPr>
          <p:spPr>
            <a:xfrm>
              <a:off x="0" y="-104775"/>
              <a:ext cx="7608751" cy="15220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FTIR-DRIFTS-MS System_Components</a:t>
              </a:r>
            </a:p>
          </p:txBody>
        </p:sp>
        <p:sp>
          <p:nvSpPr>
            <p:cNvPr id="9" name="TextBox 9"/>
            <p:cNvSpPr txBox="1"/>
            <p:nvPr/>
          </p:nvSpPr>
          <p:spPr>
            <a:xfrm>
              <a:off x="0" y="1545654"/>
              <a:ext cx="7608751" cy="5228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 Feed block MFCs, HPLC/syringe pumps, heated valves &amp; sampling valves &amp; transfer lines </a:t>
              </a:r>
            </a:p>
            <a:p>
              <a:pPr>
                <a:lnSpc>
                  <a:spcPts val="4525"/>
                </a:lnSpc>
              </a:pPr>
              <a:r>
                <a:rPr lang="en-US" sz="2500" spc="25">
                  <a:solidFill>
                    <a:srgbClr val="5D7963"/>
                  </a:solidFill>
                  <a:latin typeface="Aileron"/>
                </a:rPr>
                <a:t>• Bruker Vertex 70v FTIR with PIKE DRIFTS w/ reaction cell </a:t>
              </a:r>
            </a:p>
            <a:p>
              <a:pPr>
                <a:lnSpc>
                  <a:spcPts val="4525"/>
                </a:lnSpc>
              </a:pPr>
              <a:r>
                <a:rPr lang="en-US" sz="2500" spc="25">
                  <a:solidFill>
                    <a:srgbClr val="5D7963"/>
                  </a:solidFill>
                  <a:latin typeface="Aileron"/>
                </a:rPr>
                <a:t>• Analysis block Mass spectrometer &amp; switching manifold</a:t>
              </a:r>
            </a:p>
          </p:txBody>
        </p:sp>
      </p:grpSp>
      <p:sp>
        <p:nvSpPr>
          <p:cNvPr id="10" name="TextBox 10"/>
          <p:cNvSpPr txBox="1"/>
          <p:nvPr/>
        </p:nvSpPr>
        <p:spPr>
          <a:xfrm>
            <a:off x="11915242" y="7717090"/>
            <a:ext cx="5344058" cy="491489"/>
          </a:xfrm>
          <a:prstGeom prst="rect">
            <a:avLst/>
          </a:prstGeom>
        </p:spPr>
        <p:txBody>
          <a:bodyPr lIns="0" tIns="0" rIns="0" bIns="0" rtlCol="0" anchor="t">
            <a:spAutoFit/>
          </a:bodyPr>
          <a:lstStyle/>
          <a:p>
            <a:pPr marL="0" lvl="0" indent="0">
              <a:lnSpc>
                <a:spcPts val="3900"/>
              </a:lnSpc>
            </a:pPr>
            <a:r>
              <a:rPr lang="en-US" sz="2600" spc="2">
                <a:solidFill>
                  <a:srgbClr val="5D7963"/>
                </a:solidFill>
                <a:latin typeface="Arimo Bold"/>
              </a:rPr>
              <a:t>Analysis Mode: In situ / Operando</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41</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567942"/>
            <a:ext cx="12016735" cy="3417166"/>
            <a:chOff x="0" y="0"/>
            <a:chExt cx="16022314" cy="4556222"/>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847822"/>
              <a:ext cx="16022314" cy="3708400"/>
            </a:xfrm>
            <a:prstGeom prst="rect">
              <a:avLst/>
            </a:prstGeom>
          </p:spPr>
          <p:txBody>
            <a:bodyPr lIns="0" tIns="0" rIns="0" bIns="0" rtlCol="0" anchor="t">
              <a:spAutoFit/>
            </a:bodyPr>
            <a:lstStyle/>
            <a:p>
              <a:pPr>
                <a:lnSpc>
                  <a:spcPts val="3749"/>
                </a:lnSpc>
              </a:pPr>
              <a:r>
                <a:rPr lang="en-US" sz="2499" spc="24" dirty="0">
                  <a:solidFill>
                    <a:srgbClr val="5D7963"/>
                  </a:solidFill>
                  <a:latin typeface="Aileron"/>
                </a:rPr>
                <a:t>• Mechanistic investigation of adsorption and surface reactions under operando conditions </a:t>
              </a:r>
            </a:p>
            <a:p>
              <a:pPr>
                <a:lnSpc>
                  <a:spcPts val="3749"/>
                </a:lnSpc>
              </a:pPr>
              <a:r>
                <a:rPr lang="en-US" sz="2499" spc="24" dirty="0">
                  <a:solidFill>
                    <a:srgbClr val="5D7963"/>
                  </a:solidFill>
                  <a:latin typeface="Aileron"/>
                </a:rPr>
                <a:t>• Determination of surface interactions during thermal pretreatments (calcination/reduction) under in situ conditions </a:t>
              </a:r>
            </a:p>
            <a:p>
              <a:pPr>
                <a:lnSpc>
                  <a:spcPts val="3749"/>
                </a:lnSpc>
              </a:pPr>
              <a:r>
                <a:rPr lang="en-US" sz="2499" spc="24" dirty="0">
                  <a:solidFill>
                    <a:srgbClr val="5D7963"/>
                  </a:solidFill>
                  <a:latin typeface="Aileron"/>
                </a:rPr>
                <a:t>• Operando transient-kinetic studies </a:t>
              </a:r>
            </a:p>
            <a:p>
              <a:pPr>
                <a:lnSpc>
                  <a:spcPts val="3750"/>
                </a:lnSpc>
              </a:pPr>
              <a:r>
                <a:rPr lang="en-US" sz="2500" spc="25" dirty="0">
                  <a:solidFill>
                    <a:srgbClr val="5D7963"/>
                  </a:solidFill>
                  <a:latin typeface="Aileron"/>
                </a:rPr>
                <a:t>• Testing aimed at obtaining mechanistic reaction equations</a:t>
              </a:r>
            </a:p>
          </p:txBody>
        </p:sp>
      </p:grpSp>
      <p:grpSp>
        <p:nvGrpSpPr>
          <p:cNvPr id="5" name="Group 5"/>
          <p:cNvGrpSpPr/>
          <p:nvPr/>
        </p:nvGrpSpPr>
        <p:grpSpPr>
          <a:xfrm>
            <a:off x="1028700" y="6069734"/>
            <a:ext cx="12016735" cy="2026516"/>
            <a:chOff x="0" y="0"/>
            <a:chExt cx="16022314" cy="2702022"/>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EXAMPLES OF PARAMETRIC USE</a:t>
              </a:r>
            </a:p>
          </p:txBody>
        </p:sp>
        <p:sp>
          <p:nvSpPr>
            <p:cNvPr id="7" name="TextBox 7"/>
            <p:cNvSpPr txBox="1"/>
            <p:nvPr/>
          </p:nvSpPr>
          <p:spPr>
            <a:xfrm>
              <a:off x="0" y="847822"/>
              <a:ext cx="16022314" cy="1854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 Investigation of changes induced by catalyst metal loading, pretreatments, and/or metal distribution on surface adsorption properties and surface reaction mechanisms</a:t>
              </a:r>
            </a:p>
          </p:txBody>
        </p:sp>
      </p:grpSp>
      <p:pic>
        <p:nvPicPr>
          <p:cNvPr id="12" name="Resim 11" descr="dış mekan, bitki, ağaç, manzara içeren bir resim&#10;&#10;Yapay zeka tarafından oluşturulan içerik yanlış olabilir.">
            <a:extLst>
              <a:ext uri="{FF2B5EF4-FFF2-40B4-BE49-F238E27FC236}">
                <a16:creationId xmlns:a16="http://schemas.microsoft.com/office/drawing/2014/main" id="{29472002-17D7-9F8D-90A0-129B12038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3" name="Group 9"/>
          <p:cNvGrpSpPr/>
          <p:nvPr/>
        </p:nvGrpSpPr>
        <p:grpSpPr>
          <a:xfrm>
            <a:off x="17143420" y="9586538"/>
            <a:ext cx="587815" cy="558423"/>
            <a:chOff x="0" y="0"/>
            <a:chExt cx="154815" cy="147074"/>
          </a:xfrm>
        </p:grpSpPr>
        <p:sp>
          <p:nvSpPr>
            <p:cNvPr id="14"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42</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419587" cy="7993711"/>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7" name="Group 7"/>
          <p:cNvGrpSpPr/>
          <p:nvPr/>
        </p:nvGrpSpPr>
        <p:grpSpPr>
          <a:xfrm>
            <a:off x="11977527" y="2401126"/>
            <a:ext cx="5706562" cy="5865764"/>
            <a:chOff x="0" y="1371425"/>
            <a:chExt cx="7608751" cy="7821016"/>
          </a:xfrm>
        </p:grpSpPr>
        <p:sp>
          <p:nvSpPr>
            <p:cNvPr id="8" name="TextBox 8"/>
            <p:cNvSpPr txBox="1"/>
            <p:nvPr/>
          </p:nvSpPr>
          <p:spPr>
            <a:xfrm>
              <a:off x="0" y="1371425"/>
              <a:ext cx="7608751" cy="1527000"/>
            </a:xfrm>
            <a:prstGeom prst="rect">
              <a:avLst/>
            </a:prstGeom>
          </p:spPr>
          <p:txBody>
            <a:bodyPr lIns="0" tIns="0" rIns="0" bIns="0" rtlCol="0" anchor="t">
              <a:spAutoFit/>
            </a:bodyPr>
            <a:lstStyle/>
            <a:p>
              <a:pPr marL="0" lvl="0" indent="0">
                <a:lnSpc>
                  <a:spcPts val="4650"/>
                </a:lnSpc>
              </a:pPr>
              <a:r>
                <a:rPr lang="tr-TR" sz="3100" spc="3" dirty="0">
                  <a:solidFill>
                    <a:srgbClr val="5D7963"/>
                  </a:solidFill>
                  <a:latin typeface="Arimo Bold"/>
                </a:rPr>
                <a:t>FTIR </a:t>
              </a:r>
              <a:r>
                <a:rPr lang="tr-TR" sz="3100" spc="3" dirty="0" err="1">
                  <a:solidFill>
                    <a:srgbClr val="5D7963"/>
                  </a:solidFill>
                  <a:latin typeface="Arimo Bold"/>
                </a:rPr>
                <a:t>Imaging</a:t>
              </a:r>
              <a:r>
                <a:rPr lang="tr-TR" sz="3100" spc="3" dirty="0">
                  <a:solidFill>
                    <a:srgbClr val="5D7963"/>
                  </a:solidFill>
                  <a:latin typeface="Arimo Bold"/>
                </a:rPr>
                <a:t> </a:t>
              </a:r>
              <a:r>
                <a:rPr lang="tr-TR" sz="3100" spc="3" dirty="0" err="1">
                  <a:solidFill>
                    <a:srgbClr val="5D7963"/>
                  </a:solidFill>
                  <a:latin typeface="Arimo Bold"/>
                </a:rPr>
                <a:t>Microscope</a:t>
              </a:r>
              <a:r>
                <a:rPr lang="tr-TR" sz="3100" spc="3" dirty="0">
                  <a:solidFill>
                    <a:srgbClr val="5D7963"/>
                  </a:solidFill>
                  <a:latin typeface="Arimo Bold"/>
                </a:rPr>
                <a:t> – LUMOS II</a:t>
              </a:r>
              <a:endParaRPr lang="en-US" sz="3100" spc="3" dirty="0">
                <a:solidFill>
                  <a:srgbClr val="5D7963"/>
                </a:solidFill>
                <a:latin typeface="Arimo Bold"/>
              </a:endParaRPr>
            </a:p>
          </p:txBody>
        </p:sp>
        <p:sp>
          <p:nvSpPr>
            <p:cNvPr id="9" name="TextBox 9"/>
            <p:cNvSpPr txBox="1"/>
            <p:nvPr/>
          </p:nvSpPr>
          <p:spPr>
            <a:xfrm>
              <a:off x="0" y="3130955"/>
              <a:ext cx="7608751" cy="6061486"/>
            </a:xfrm>
            <a:prstGeom prst="rect">
              <a:avLst/>
            </a:prstGeom>
          </p:spPr>
          <p:txBody>
            <a:bodyPr lIns="0" tIns="0" rIns="0" bIns="0" rtlCol="0" anchor="t">
              <a:spAutoFit/>
            </a:bodyPr>
            <a:lstStyle/>
            <a:p>
              <a:pPr marL="342900" indent="-342900">
                <a:lnSpc>
                  <a:spcPts val="4525"/>
                </a:lnSpc>
                <a:buFont typeface="Arial" panose="020B0604020202020204" pitchFamily="34" charset="0"/>
                <a:buChar char="•"/>
              </a:pPr>
              <a:r>
                <a:rPr lang="tr-TR" sz="2500" spc="25" dirty="0">
                  <a:solidFill>
                    <a:srgbClr val="5D7963"/>
                  </a:solidFill>
                  <a:latin typeface="Aileron"/>
                </a:rPr>
                <a:t>High-</a:t>
              </a:r>
              <a:r>
                <a:rPr lang="tr-TR" sz="2500" spc="25" dirty="0" err="1">
                  <a:solidFill>
                    <a:srgbClr val="5D7963"/>
                  </a:solidFill>
                  <a:latin typeface="Aileron"/>
                </a:rPr>
                <a:t>sensitivity</a:t>
              </a:r>
              <a:r>
                <a:rPr lang="tr-TR" sz="2500" spc="25" dirty="0">
                  <a:solidFill>
                    <a:srgbClr val="5D7963"/>
                  </a:solidFill>
                  <a:latin typeface="Aileron"/>
                </a:rPr>
                <a:t> TE-</a:t>
              </a:r>
              <a:r>
                <a:rPr lang="en-US" sz="2500" spc="25" dirty="0">
                  <a:solidFill>
                    <a:srgbClr val="5D7963"/>
                  </a:solidFill>
                  <a:latin typeface="Aileron"/>
                </a:rPr>
                <a:t>MCT</a:t>
              </a:r>
              <a:r>
                <a:rPr lang="tr-TR" sz="2500" spc="25" dirty="0">
                  <a:solidFill>
                    <a:srgbClr val="5D7963"/>
                  </a:solidFill>
                  <a:latin typeface="Aileron"/>
                </a:rPr>
                <a:t> </a:t>
              </a:r>
              <a:r>
                <a:rPr lang="tr-TR" sz="2500" spc="25" dirty="0" err="1">
                  <a:solidFill>
                    <a:srgbClr val="5D7963"/>
                  </a:solidFill>
                  <a:latin typeface="Aileron"/>
                </a:rPr>
                <a:t>detector</a:t>
              </a:r>
              <a:endParaRPr lang="tr-TR" sz="2500" spc="25" dirty="0">
                <a:solidFill>
                  <a:srgbClr val="5D7963"/>
                </a:solidFill>
                <a:latin typeface="Aileron"/>
              </a:endParaRPr>
            </a:p>
            <a:p>
              <a:pPr marL="342900" indent="-342900">
                <a:lnSpc>
                  <a:spcPts val="4525"/>
                </a:lnSpc>
                <a:buFont typeface="Arial" panose="020B0604020202020204" pitchFamily="34" charset="0"/>
                <a:buChar char="•"/>
              </a:pPr>
              <a:r>
                <a:rPr lang="tr-TR" sz="2500" spc="25" dirty="0">
                  <a:solidFill>
                    <a:srgbClr val="5D7963"/>
                  </a:solidFill>
                  <a:latin typeface="Aileron"/>
                </a:rPr>
                <a:t>FTIR </a:t>
              </a:r>
              <a:r>
                <a:rPr lang="tr-TR" sz="2500" spc="25" dirty="0" err="1">
                  <a:solidFill>
                    <a:srgbClr val="5D7963"/>
                  </a:solidFill>
                  <a:latin typeface="Aileron"/>
                </a:rPr>
                <a:t>imaging</a:t>
              </a:r>
              <a:r>
                <a:rPr lang="tr-TR" sz="2500" spc="25" dirty="0">
                  <a:solidFill>
                    <a:srgbClr val="5D7963"/>
                  </a:solidFill>
                  <a:latin typeface="Aileron"/>
                </a:rPr>
                <a:t> in ATR, </a:t>
              </a:r>
              <a:r>
                <a:rPr lang="tr-TR" sz="2500" spc="25" dirty="0" err="1">
                  <a:solidFill>
                    <a:srgbClr val="5D7963"/>
                  </a:solidFill>
                  <a:latin typeface="Aileron"/>
                </a:rPr>
                <a:t>transmission</a:t>
              </a:r>
              <a:r>
                <a:rPr lang="tr-TR" sz="2500" spc="25" dirty="0">
                  <a:solidFill>
                    <a:srgbClr val="5D7963"/>
                  </a:solidFill>
                  <a:latin typeface="Aileron"/>
                </a:rPr>
                <a:t> </a:t>
              </a:r>
              <a:r>
                <a:rPr lang="tr-TR" sz="2500" spc="25" dirty="0" err="1">
                  <a:solidFill>
                    <a:srgbClr val="5D7963"/>
                  </a:solidFill>
                  <a:latin typeface="Aileron"/>
                </a:rPr>
                <a:t>and</a:t>
              </a:r>
              <a:r>
                <a:rPr lang="tr-TR" sz="2500" spc="25" dirty="0">
                  <a:solidFill>
                    <a:srgbClr val="5D7963"/>
                  </a:solidFill>
                  <a:latin typeface="Aileron"/>
                </a:rPr>
                <a:t> </a:t>
              </a:r>
              <a:r>
                <a:rPr lang="tr-TR" sz="2500" spc="25" dirty="0" err="1">
                  <a:solidFill>
                    <a:srgbClr val="5D7963"/>
                  </a:solidFill>
                  <a:latin typeface="Aileron"/>
                </a:rPr>
                <a:t>reflection</a:t>
              </a:r>
              <a:r>
                <a:rPr lang="tr-TR" sz="2500" spc="25" dirty="0">
                  <a:solidFill>
                    <a:srgbClr val="5D7963"/>
                  </a:solidFill>
                  <a:latin typeface="Aileron"/>
                </a:rPr>
                <a:t> </a:t>
              </a:r>
              <a:r>
                <a:rPr lang="tr-TR" sz="2500" spc="25" dirty="0" err="1">
                  <a:solidFill>
                    <a:srgbClr val="5D7963"/>
                  </a:solidFill>
                  <a:latin typeface="Aileron"/>
                </a:rPr>
                <a:t>modes</a:t>
              </a:r>
              <a:r>
                <a:rPr lang="en-US" sz="2500" spc="25" dirty="0">
                  <a:solidFill>
                    <a:srgbClr val="5D7963"/>
                  </a:solidFill>
                  <a:latin typeface="Aileron"/>
                </a:rPr>
                <a:t> </a:t>
              </a:r>
              <a:endParaRPr lang="tr-TR" sz="2500" spc="25" dirty="0">
                <a:solidFill>
                  <a:srgbClr val="5D7963"/>
                </a:solidFill>
                <a:latin typeface="Aileron"/>
              </a:endParaRPr>
            </a:p>
            <a:p>
              <a:pPr marL="342900" indent="-342900">
                <a:lnSpc>
                  <a:spcPts val="4525"/>
                </a:lnSpc>
                <a:buFont typeface="Arial" panose="020B0604020202020204" pitchFamily="34" charset="0"/>
                <a:buChar char="•"/>
              </a:pPr>
              <a:r>
                <a:rPr lang="tr-TR" sz="2500" spc="25" dirty="0" err="1">
                  <a:solidFill>
                    <a:srgbClr val="5D7963"/>
                  </a:solidFill>
                  <a:latin typeface="Aileron"/>
                </a:rPr>
                <a:t>Conveniently</a:t>
              </a:r>
              <a:r>
                <a:rPr lang="tr-TR" sz="2500" spc="25" dirty="0">
                  <a:solidFill>
                    <a:srgbClr val="5D7963"/>
                  </a:solidFill>
                  <a:latin typeface="Aileron"/>
                </a:rPr>
                <a:t> </a:t>
              </a:r>
              <a:r>
                <a:rPr lang="tr-TR" sz="2500" spc="25" dirty="0" err="1">
                  <a:solidFill>
                    <a:srgbClr val="5D7963"/>
                  </a:solidFill>
                  <a:latin typeface="Aileron"/>
                </a:rPr>
                <a:t>handles</a:t>
              </a:r>
              <a:r>
                <a:rPr lang="tr-TR" sz="2500" spc="25" dirty="0">
                  <a:solidFill>
                    <a:srgbClr val="5D7963"/>
                  </a:solidFill>
                  <a:latin typeface="Aileron"/>
                </a:rPr>
                <a:t> </a:t>
              </a:r>
              <a:r>
                <a:rPr lang="tr-TR" sz="2500" spc="25" dirty="0" err="1">
                  <a:solidFill>
                    <a:srgbClr val="5D7963"/>
                  </a:solidFill>
                  <a:latin typeface="Aileron"/>
                </a:rPr>
                <a:t>samples</a:t>
              </a:r>
              <a:r>
                <a:rPr lang="tr-TR" sz="2500" spc="25" dirty="0">
                  <a:solidFill>
                    <a:srgbClr val="5D7963"/>
                  </a:solidFill>
                  <a:latin typeface="Aileron"/>
                </a:rPr>
                <a:t> </a:t>
              </a:r>
              <a:r>
                <a:rPr lang="tr-TR" sz="2500" spc="25" dirty="0" err="1">
                  <a:solidFill>
                    <a:srgbClr val="5D7963"/>
                  </a:solidFill>
                  <a:latin typeface="Aileron"/>
                </a:rPr>
                <a:t>up</a:t>
              </a:r>
              <a:r>
                <a:rPr lang="tr-TR" sz="2500" spc="25" dirty="0">
                  <a:solidFill>
                    <a:srgbClr val="5D7963"/>
                  </a:solidFill>
                  <a:latin typeface="Aileron"/>
                </a:rPr>
                <a:t> </a:t>
              </a:r>
              <a:r>
                <a:rPr lang="tr-TR" sz="2500" spc="25" dirty="0" err="1">
                  <a:solidFill>
                    <a:srgbClr val="5D7963"/>
                  </a:solidFill>
                  <a:latin typeface="Aileron"/>
                </a:rPr>
                <a:t>to</a:t>
              </a:r>
              <a:r>
                <a:rPr lang="tr-TR" sz="2500" spc="25" dirty="0">
                  <a:solidFill>
                    <a:srgbClr val="5D7963"/>
                  </a:solidFill>
                  <a:latin typeface="Aileron"/>
                </a:rPr>
                <a:t> 40 mm </a:t>
              </a:r>
              <a:r>
                <a:rPr lang="tr-TR" sz="2500" spc="25" dirty="0" err="1">
                  <a:solidFill>
                    <a:srgbClr val="5D7963"/>
                  </a:solidFill>
                  <a:latin typeface="Aileron"/>
                </a:rPr>
                <a:t>thickness</a:t>
              </a:r>
              <a:endParaRPr lang="tr-TR" sz="2500" spc="25" dirty="0">
                <a:solidFill>
                  <a:srgbClr val="5D7963"/>
                </a:solidFill>
                <a:latin typeface="Aileron"/>
              </a:endParaRPr>
            </a:p>
            <a:p>
              <a:pPr marL="342900" indent="-342900">
                <a:lnSpc>
                  <a:spcPts val="4525"/>
                </a:lnSpc>
                <a:buFont typeface="Arial" panose="020B0604020202020204" pitchFamily="34" charset="0"/>
                <a:buChar char="•"/>
              </a:pPr>
              <a:r>
                <a:rPr lang="tr-TR" sz="2500" spc="25" dirty="0" err="1">
                  <a:solidFill>
                    <a:srgbClr val="5D7963"/>
                  </a:solidFill>
                  <a:latin typeface="Aileron"/>
                </a:rPr>
                <a:t>More</a:t>
              </a:r>
              <a:r>
                <a:rPr lang="tr-TR" sz="2500" spc="25" dirty="0">
                  <a:solidFill>
                    <a:srgbClr val="5D7963"/>
                  </a:solidFill>
                  <a:latin typeface="Aileron"/>
                </a:rPr>
                <a:t> </a:t>
              </a:r>
              <a:r>
                <a:rPr lang="tr-TR" sz="2500" spc="25" dirty="0" err="1">
                  <a:solidFill>
                    <a:srgbClr val="5D7963"/>
                  </a:solidFill>
                  <a:latin typeface="Aileron"/>
                </a:rPr>
                <a:t>than</a:t>
              </a:r>
              <a:r>
                <a:rPr lang="tr-TR" sz="2500" spc="25" dirty="0">
                  <a:solidFill>
                    <a:srgbClr val="5D7963"/>
                  </a:solidFill>
                  <a:latin typeface="Aileron"/>
                </a:rPr>
                <a:t> 550 </a:t>
              </a:r>
              <a:r>
                <a:rPr lang="tr-TR" sz="2500" spc="25" dirty="0" err="1">
                  <a:solidFill>
                    <a:srgbClr val="5D7963"/>
                  </a:solidFill>
                  <a:latin typeface="Aileron"/>
                </a:rPr>
                <a:t>spectra</a:t>
              </a:r>
              <a:r>
                <a:rPr lang="tr-TR" sz="2500" spc="25" dirty="0">
                  <a:solidFill>
                    <a:srgbClr val="5D7963"/>
                  </a:solidFill>
                  <a:latin typeface="Aileron"/>
                </a:rPr>
                <a:t> </a:t>
              </a:r>
              <a:r>
                <a:rPr lang="tr-TR" sz="2500" spc="25" dirty="0" err="1">
                  <a:solidFill>
                    <a:srgbClr val="5D7963"/>
                  </a:solidFill>
                  <a:latin typeface="Aileron"/>
                </a:rPr>
                <a:t>per</a:t>
              </a:r>
              <a:r>
                <a:rPr lang="tr-TR" sz="2500" spc="25" dirty="0">
                  <a:solidFill>
                    <a:srgbClr val="5D7963"/>
                  </a:solidFill>
                  <a:latin typeface="Aileron"/>
                </a:rPr>
                <a:t> </a:t>
              </a:r>
              <a:r>
                <a:rPr lang="tr-TR" sz="2500" spc="25" dirty="0" err="1">
                  <a:solidFill>
                    <a:srgbClr val="5D7963"/>
                  </a:solidFill>
                  <a:latin typeface="Aileron"/>
                </a:rPr>
                <a:t>second</a:t>
              </a:r>
              <a:r>
                <a:rPr lang="tr-TR" sz="2500" spc="25" dirty="0">
                  <a:solidFill>
                    <a:srgbClr val="5D7963"/>
                  </a:solidFill>
                  <a:latin typeface="Aileron"/>
                </a:rPr>
                <a:t> at 4 cm</a:t>
              </a:r>
              <a:r>
                <a:rPr lang="tr-TR" sz="2500" spc="25" baseline="30000" dirty="0">
                  <a:solidFill>
                    <a:srgbClr val="5D7963"/>
                  </a:solidFill>
                  <a:latin typeface="Aileron"/>
                </a:rPr>
                <a:t>-1</a:t>
              </a:r>
              <a:r>
                <a:rPr lang="tr-TR" sz="2500" spc="25" dirty="0">
                  <a:solidFill>
                    <a:srgbClr val="5D7963"/>
                  </a:solidFill>
                  <a:latin typeface="Aileron"/>
                </a:rPr>
                <a:t> </a:t>
              </a:r>
              <a:r>
                <a:rPr lang="tr-TR" sz="2500" spc="25" dirty="0" err="1">
                  <a:solidFill>
                    <a:srgbClr val="5D7963"/>
                  </a:solidFill>
                  <a:latin typeface="Aileron"/>
                </a:rPr>
                <a:t>spectral</a:t>
              </a:r>
              <a:r>
                <a:rPr lang="tr-TR" sz="2500" spc="25" dirty="0">
                  <a:solidFill>
                    <a:srgbClr val="5D7963"/>
                  </a:solidFill>
                  <a:latin typeface="Aileron"/>
                </a:rPr>
                <a:t> </a:t>
              </a:r>
              <a:r>
                <a:rPr lang="tr-TR" sz="2500" spc="25" dirty="0" err="1">
                  <a:solidFill>
                    <a:srgbClr val="5D7963"/>
                  </a:solidFill>
                  <a:latin typeface="Aileron"/>
                </a:rPr>
                <a:t>resolution</a:t>
              </a:r>
              <a:endParaRPr lang="tr-TR" sz="2500" spc="25" dirty="0">
                <a:solidFill>
                  <a:srgbClr val="5D7963"/>
                </a:solidFill>
                <a:latin typeface="Aileron"/>
              </a:endParaRPr>
            </a:p>
            <a:p>
              <a:pPr marL="342900" indent="-342900">
                <a:lnSpc>
                  <a:spcPts val="4525"/>
                </a:lnSpc>
                <a:buFont typeface="Arial" panose="020B0604020202020204" pitchFamily="34" charset="0"/>
                <a:buChar char="•"/>
              </a:pPr>
              <a:endParaRPr lang="tr-TR" sz="2500" spc="25" dirty="0">
                <a:solidFill>
                  <a:srgbClr val="5D7963"/>
                </a:solidFill>
                <a:latin typeface="Aileron"/>
              </a:endParaRPr>
            </a:p>
          </p:txBody>
        </p:sp>
      </p:grpSp>
      <p:grpSp>
        <p:nvGrpSpPr>
          <p:cNvPr id="10" name="Group 10"/>
          <p:cNvGrpSpPr/>
          <p:nvPr/>
        </p:nvGrpSpPr>
        <p:grpSpPr>
          <a:xfrm>
            <a:off x="17143420" y="9586538"/>
            <a:ext cx="587815" cy="558423"/>
            <a:chOff x="0" y="0"/>
            <a:chExt cx="154815" cy="147074"/>
          </a:xfrm>
        </p:grpSpPr>
        <p:sp>
          <p:nvSpPr>
            <p:cNvPr id="11" name="Freeform 11"/>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12"/>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4</a:t>
              </a:r>
              <a:r>
                <a:rPr lang="tr-TR" sz="1999" dirty="0">
                  <a:solidFill>
                    <a:srgbClr val="FFFFFF"/>
                  </a:solidFill>
                  <a:latin typeface="Aileron Bold"/>
                </a:rPr>
                <a:t>3</a:t>
              </a:r>
              <a:endParaRPr lang="en-US" sz="1999" dirty="0">
                <a:solidFill>
                  <a:srgbClr val="FFFFFF"/>
                </a:solidFill>
                <a:latin typeface="Aileron Bold"/>
              </a:endParaRPr>
            </a:p>
          </p:txBody>
        </p:sp>
      </p:grpSp>
      <p:pic>
        <p:nvPicPr>
          <p:cNvPr id="2050" name="Picture 2" descr="https://www.bruker.com/en/products-and-solutions/infrared-and-raman/ft-ir-microscopes/lumos-ii-ft-ir-microscope/_jcr_content/root/herostage/desktopImage.coreimg.82.731.png/1600195568744/banner-ft-it-microscope-lumos-ii-bruker.png">
            <a:extLst>
              <a:ext uri="{FF2B5EF4-FFF2-40B4-BE49-F238E27FC236}">
                <a16:creationId xmlns:a16="http://schemas.microsoft.com/office/drawing/2014/main" id="{8514EF77-95AD-448D-A7DC-983392012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20" y="1293976"/>
            <a:ext cx="11512855" cy="767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065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789850"/>
            <a:ext cx="12016735" cy="8707299"/>
            <a:chOff x="0" y="-66675"/>
            <a:chExt cx="16022314" cy="11609733"/>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847821"/>
              <a:ext cx="16022314" cy="10695237"/>
            </a:xfrm>
            <a:prstGeom prst="rect">
              <a:avLst/>
            </a:prstGeom>
          </p:spPr>
          <p:txBody>
            <a:bodyPr lIns="0" tIns="0" rIns="0" bIns="0" rtlCol="0" anchor="t">
              <a:spAutoFit/>
            </a:bodyPr>
            <a:lstStyle/>
            <a:p>
              <a:pPr marL="342900" indent="-342900">
                <a:lnSpc>
                  <a:spcPts val="3749"/>
                </a:lnSpc>
                <a:buFont typeface="Arial" panose="020B0604020202020204" pitchFamily="34" charset="0"/>
                <a:buChar char="•"/>
              </a:pPr>
              <a:r>
                <a:rPr lang="en-US" sz="2499" spc="24" dirty="0">
                  <a:solidFill>
                    <a:srgbClr val="5D7963"/>
                  </a:solidFill>
                  <a:latin typeface="Aileron"/>
                </a:rPr>
                <a:t>Identification and characterization of polymer materials, including determination of polymer blends and detection of additives or contaminants.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en-US" sz="2499" spc="24" dirty="0">
                  <a:solidFill>
                    <a:srgbClr val="5D7963"/>
                  </a:solidFill>
                  <a:latin typeface="Aileron"/>
                </a:rPr>
                <a:t>Analysis of pharmaceutical compounds to ensure proper formulation, identify contaminants, and verify the chemical composition of active pharmaceutical ingredients (APIs).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en-US" sz="2499" spc="24" dirty="0">
                  <a:solidFill>
                    <a:srgbClr val="5D7963"/>
                  </a:solidFill>
                  <a:latin typeface="Aileron"/>
                </a:rPr>
                <a:t>Examination of trace evidence such as fibers, paints, and residues to support criminal investigations and legal proceedings.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en-US" sz="2499" spc="24" dirty="0">
                  <a:solidFill>
                    <a:srgbClr val="5D7963"/>
                  </a:solidFill>
                  <a:latin typeface="Aileron"/>
                </a:rPr>
                <a:t>Analysis of coatings, films, and surface treatments to evaluate their composition, uniformity, and adherence.</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en-US" sz="2499" spc="24" dirty="0">
                  <a:solidFill>
                    <a:srgbClr val="5D7963"/>
                  </a:solidFill>
                  <a:latin typeface="Aileron"/>
                </a:rPr>
                <a:t>Analysis of automotive parts and materials, including identification of polymers, composites, and surface contaminants.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en-US" sz="2499" spc="24" dirty="0">
                  <a:solidFill>
                    <a:srgbClr val="5D7963"/>
                  </a:solidFill>
                  <a:latin typeface="Aileron"/>
                </a:rPr>
                <a:t>Characterization of electronic components, including the identification of materials used in semiconductors, printed circuit boards, and other electronic devices.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en-US" sz="2499" spc="24" dirty="0">
                  <a:solidFill>
                    <a:srgbClr val="5D7963"/>
                  </a:solidFill>
                  <a:latin typeface="Aileron"/>
                </a:rPr>
                <a:t>Identification of minerals and characterization of geological samples to understand their composition and formation processes.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endParaRPr lang="en-US" sz="2500" spc="25" dirty="0">
                <a:solidFill>
                  <a:srgbClr val="5D7963"/>
                </a:solidFill>
                <a:latin typeface="Aileron"/>
              </a:endParaRPr>
            </a:p>
          </p:txBody>
        </p:sp>
      </p:grpSp>
      <p:pic>
        <p:nvPicPr>
          <p:cNvPr id="5" name="Resim 4" descr="dış mekan, bitki, ağaç, manzara içeren bir resim&#10;&#10;Yapay zeka tarafından oluşturulan içerik yanlış olabilir.">
            <a:extLst>
              <a:ext uri="{FF2B5EF4-FFF2-40B4-BE49-F238E27FC236}">
                <a16:creationId xmlns:a16="http://schemas.microsoft.com/office/drawing/2014/main" id="{B7B3A5FD-8B6A-860E-D143-A1BF009DC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6" name="Group 9"/>
          <p:cNvGrpSpPr/>
          <p:nvPr/>
        </p:nvGrpSpPr>
        <p:grpSpPr>
          <a:xfrm>
            <a:off x="17143420" y="9586538"/>
            <a:ext cx="587815" cy="558423"/>
            <a:chOff x="0" y="0"/>
            <a:chExt cx="154815" cy="147074"/>
          </a:xfrm>
        </p:grpSpPr>
        <p:sp>
          <p:nvSpPr>
            <p:cNvPr id="7"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4</a:t>
              </a:r>
              <a:r>
                <a:rPr lang="tr-TR" sz="1999" dirty="0">
                  <a:solidFill>
                    <a:srgbClr val="FFFFFF"/>
                  </a:solidFill>
                  <a:latin typeface="Aileron Bold"/>
                </a:rPr>
                <a:t>4</a:t>
              </a:r>
              <a:endParaRPr lang="en-US" sz="1999" dirty="0">
                <a:solidFill>
                  <a:srgbClr val="FFFFFF"/>
                </a:solidFill>
                <a:latin typeface="Aileron Bold"/>
              </a:endParaRPr>
            </a:p>
          </p:txBody>
        </p:sp>
      </p:grpSp>
    </p:spTree>
    <p:extLst>
      <p:ext uri="{BB962C8B-B14F-4D97-AF65-F5344CB8AC3E}">
        <p14:creationId xmlns:p14="http://schemas.microsoft.com/office/powerpoint/2010/main" val="653002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p:nvPr/>
        </p:nvGrpSpPr>
        <p:grpSpPr>
          <a:xfrm>
            <a:off x="1303008" y="307162"/>
            <a:ext cx="6361171" cy="9523683"/>
            <a:chOff x="0" y="0"/>
            <a:chExt cx="1727054" cy="2585674"/>
          </a:xfrm>
        </p:grpSpPr>
        <p:sp>
          <p:nvSpPr>
            <p:cNvPr id="4" name="Freeform 4"/>
            <p:cNvSpPr/>
            <p:nvPr/>
          </p:nvSpPr>
          <p:spPr>
            <a:xfrm>
              <a:off x="0" y="0"/>
              <a:ext cx="1727054" cy="2585674"/>
            </a:xfrm>
            <a:custGeom>
              <a:avLst/>
              <a:gdLst/>
              <a:ahLst/>
              <a:cxnLst/>
              <a:rect l="l" t="t" r="r" b="b"/>
              <a:pathLst>
                <a:path w="1727054" h="2585674">
                  <a:moveTo>
                    <a:pt x="62070" y="0"/>
                  </a:moveTo>
                  <a:lnTo>
                    <a:pt x="1664984" y="0"/>
                  </a:lnTo>
                  <a:cubicBezTo>
                    <a:pt x="1699264" y="0"/>
                    <a:pt x="1727054" y="27790"/>
                    <a:pt x="1727054" y="62070"/>
                  </a:cubicBezTo>
                  <a:lnTo>
                    <a:pt x="1727054" y="2523604"/>
                  </a:lnTo>
                  <a:cubicBezTo>
                    <a:pt x="1727054" y="2540065"/>
                    <a:pt x="1720514" y="2555853"/>
                    <a:pt x="1708874" y="2567494"/>
                  </a:cubicBezTo>
                  <a:cubicBezTo>
                    <a:pt x="1697233" y="2579134"/>
                    <a:pt x="1681446" y="2585674"/>
                    <a:pt x="1664984" y="2585674"/>
                  </a:cubicBezTo>
                  <a:lnTo>
                    <a:pt x="62070" y="2585674"/>
                  </a:lnTo>
                  <a:cubicBezTo>
                    <a:pt x="45608" y="2585674"/>
                    <a:pt x="29820" y="2579134"/>
                    <a:pt x="18180" y="2567494"/>
                  </a:cubicBezTo>
                  <a:cubicBezTo>
                    <a:pt x="6539" y="2555853"/>
                    <a:pt x="0" y="2540065"/>
                    <a:pt x="0" y="2523604"/>
                  </a:cubicBezTo>
                  <a:lnTo>
                    <a:pt x="0" y="62070"/>
                  </a:lnTo>
                  <a:cubicBezTo>
                    <a:pt x="0" y="45608"/>
                    <a:pt x="6539" y="29820"/>
                    <a:pt x="18180" y="18180"/>
                  </a:cubicBezTo>
                  <a:cubicBezTo>
                    <a:pt x="29820" y="6539"/>
                    <a:pt x="45608" y="0"/>
                    <a:pt x="62070" y="0"/>
                  </a:cubicBezTo>
                  <a:close/>
                </a:path>
              </a:pathLst>
            </a:custGeom>
            <a:solidFill>
              <a:srgbClr val="FFFFFF"/>
            </a:solidFill>
          </p:spPr>
          <p:txBody>
            <a:bodyPr/>
            <a:lstStyle/>
            <a:p>
              <a:endParaRPr lang="en-US"/>
            </a:p>
          </p:txBody>
        </p:sp>
        <p:sp>
          <p:nvSpPr>
            <p:cNvPr id="5" name="TextBox 5"/>
            <p:cNvSpPr txBox="1"/>
            <p:nvPr/>
          </p:nvSpPr>
          <p:spPr>
            <a:xfrm>
              <a:off x="0" y="57150"/>
              <a:ext cx="1727054" cy="2528524"/>
            </a:xfrm>
            <a:prstGeom prst="rect">
              <a:avLst/>
            </a:prstGeom>
          </p:spPr>
          <p:txBody>
            <a:bodyPr lIns="50800" tIns="50800" rIns="50800" bIns="50800" rtlCol="0" anchor="ctr"/>
            <a:lstStyle/>
            <a:p>
              <a:pPr algn="ctr">
                <a:lnSpc>
                  <a:spcPts val="2399"/>
                </a:lnSpc>
              </a:pPr>
              <a:endParaRPr/>
            </a:p>
          </p:txBody>
        </p:sp>
      </p:grpSp>
      <p:grpSp>
        <p:nvGrpSpPr>
          <p:cNvPr id="6" name="Group 6"/>
          <p:cNvGrpSpPr>
            <a:grpSpLocks noChangeAspect="1"/>
          </p:cNvGrpSpPr>
          <p:nvPr/>
        </p:nvGrpSpPr>
        <p:grpSpPr>
          <a:xfrm>
            <a:off x="1391167" y="430364"/>
            <a:ext cx="6184853" cy="9277279"/>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065" r="-6065"/>
              </a:stretch>
            </a:blipFill>
          </p:spPr>
          <p:txBody>
            <a:bodyPr/>
            <a:lstStyle/>
            <a:p>
              <a:endParaRPr lang="en-US"/>
            </a:p>
          </p:txBody>
        </p:sp>
      </p:grpSp>
      <p:grpSp>
        <p:nvGrpSpPr>
          <p:cNvPr id="8" name="Group 8"/>
          <p:cNvGrpSpPr/>
          <p:nvPr/>
        </p:nvGrpSpPr>
        <p:grpSpPr>
          <a:xfrm>
            <a:off x="8290215" y="2209177"/>
            <a:ext cx="8772530" cy="5080365"/>
            <a:chOff x="0" y="0"/>
            <a:chExt cx="11696707" cy="6773819"/>
          </a:xfrm>
        </p:grpSpPr>
        <p:sp>
          <p:nvSpPr>
            <p:cNvPr id="9" name="TextBox 9"/>
            <p:cNvSpPr txBox="1"/>
            <p:nvPr/>
          </p:nvSpPr>
          <p:spPr>
            <a:xfrm>
              <a:off x="0" y="-104775"/>
              <a:ext cx="11696707" cy="15220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Gravimetric Analyzer -Mass Spec (IGA -MS) System</a:t>
              </a:r>
            </a:p>
          </p:txBody>
        </p:sp>
        <p:sp>
          <p:nvSpPr>
            <p:cNvPr id="10" name="TextBox 10"/>
            <p:cNvSpPr txBox="1"/>
            <p:nvPr/>
          </p:nvSpPr>
          <p:spPr>
            <a:xfrm>
              <a:off x="0" y="1545654"/>
              <a:ext cx="11696707" cy="5228165"/>
            </a:xfrm>
            <a:prstGeom prst="rect">
              <a:avLst/>
            </a:prstGeom>
          </p:spPr>
          <p:txBody>
            <a:bodyPr lIns="0" tIns="0" rIns="0" bIns="0" rtlCol="0" anchor="t">
              <a:spAutoFit/>
            </a:bodyPr>
            <a:lstStyle/>
            <a:p>
              <a:pPr>
                <a:lnSpc>
                  <a:spcPts val="4525"/>
                </a:lnSpc>
              </a:pPr>
              <a:r>
                <a:rPr lang="en-US" sz="2500" spc="25" dirty="0">
                  <a:solidFill>
                    <a:srgbClr val="5D7963"/>
                  </a:solidFill>
                  <a:latin typeface="Aileron Bold"/>
                </a:rPr>
                <a:t>System Components</a:t>
              </a:r>
            </a:p>
            <a:p>
              <a:pPr>
                <a:lnSpc>
                  <a:spcPts val="4525"/>
                </a:lnSpc>
              </a:pPr>
              <a:r>
                <a:rPr lang="en-US" sz="2500" spc="25" dirty="0">
                  <a:solidFill>
                    <a:srgbClr val="5D7963"/>
                  </a:solidFill>
                  <a:latin typeface="Aileron"/>
                </a:rPr>
                <a:t>• Feed block MFCs, HPLC/syringe pumps, heated valves &amp; transfer lines </a:t>
              </a:r>
            </a:p>
            <a:p>
              <a:pPr>
                <a:lnSpc>
                  <a:spcPts val="4525"/>
                </a:lnSpc>
              </a:pPr>
              <a:r>
                <a:rPr lang="en-US" sz="2500" spc="25" dirty="0">
                  <a:solidFill>
                    <a:srgbClr val="5D7963"/>
                  </a:solidFill>
                  <a:latin typeface="Aileron"/>
                </a:rPr>
                <a:t>• Gravimetric Analyzer Intelligent Gravimetric Analyzer -IGA by HIDEN </a:t>
              </a:r>
            </a:p>
            <a:p>
              <a:pPr>
                <a:lnSpc>
                  <a:spcPts val="4525"/>
                </a:lnSpc>
              </a:pPr>
              <a:r>
                <a:rPr lang="en-US" sz="2500" spc="25" dirty="0">
                  <a:solidFill>
                    <a:srgbClr val="5D7963"/>
                  </a:solidFill>
                  <a:latin typeface="Aileron"/>
                </a:rPr>
                <a:t>• Analysis block Mass spectrometer</a:t>
              </a:r>
            </a:p>
            <a:p>
              <a:pPr>
                <a:lnSpc>
                  <a:spcPts val="4525"/>
                </a:lnSpc>
              </a:pPr>
              <a:endParaRPr lang="en-US" sz="2500" spc="25" dirty="0">
                <a:solidFill>
                  <a:srgbClr val="5D7963"/>
                </a:solidFill>
                <a:latin typeface="Aileron"/>
              </a:endParaRPr>
            </a:p>
          </p:txBody>
        </p:sp>
      </p:grpSp>
      <p:sp>
        <p:nvSpPr>
          <p:cNvPr id="11" name="TextBox 11"/>
          <p:cNvSpPr txBox="1"/>
          <p:nvPr/>
        </p:nvSpPr>
        <p:spPr>
          <a:xfrm>
            <a:off x="8290215" y="7437340"/>
            <a:ext cx="7984409" cy="491489"/>
          </a:xfrm>
          <a:prstGeom prst="rect">
            <a:avLst/>
          </a:prstGeom>
        </p:spPr>
        <p:txBody>
          <a:bodyPr lIns="0" tIns="0" rIns="0" bIns="0" rtlCol="0" anchor="t">
            <a:spAutoFit/>
          </a:bodyPr>
          <a:lstStyle/>
          <a:p>
            <a:pPr marL="0" lvl="0" indent="0">
              <a:lnSpc>
                <a:spcPts val="3900"/>
              </a:lnSpc>
            </a:pPr>
            <a:r>
              <a:rPr lang="en-US" sz="2600" spc="2">
                <a:solidFill>
                  <a:srgbClr val="5D7963"/>
                </a:solidFill>
                <a:latin typeface="Arimo Bold"/>
              </a:rPr>
              <a:t>Analysis mode: in situ/operando</a:t>
            </a:r>
          </a:p>
        </p:txBody>
      </p:sp>
      <p:grpSp>
        <p:nvGrpSpPr>
          <p:cNvPr id="12" name="Group 12"/>
          <p:cNvGrpSpPr/>
          <p:nvPr/>
        </p:nvGrpSpPr>
        <p:grpSpPr>
          <a:xfrm>
            <a:off x="17143420" y="9586538"/>
            <a:ext cx="587815" cy="558423"/>
            <a:chOff x="0" y="0"/>
            <a:chExt cx="154815" cy="147074"/>
          </a:xfrm>
        </p:grpSpPr>
        <p:sp>
          <p:nvSpPr>
            <p:cNvPr id="13" name="Freeform 13"/>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4" name="TextBox 14"/>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4</a:t>
              </a:r>
              <a:r>
                <a:rPr lang="tr-TR" sz="1999" dirty="0">
                  <a:solidFill>
                    <a:srgbClr val="FFFFFF"/>
                  </a:solidFill>
                  <a:latin typeface="Aileron Bold"/>
                </a:rPr>
                <a:t>5</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27638"/>
            <a:ext cx="12016735" cy="5293591"/>
            <a:chOff x="0" y="0"/>
            <a:chExt cx="16022314" cy="7058122"/>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847822"/>
              <a:ext cx="16022314" cy="6210300"/>
            </a:xfrm>
            <a:prstGeom prst="rect">
              <a:avLst/>
            </a:prstGeom>
          </p:spPr>
          <p:txBody>
            <a:bodyPr lIns="0" tIns="0" rIns="0" bIns="0" rtlCol="0" anchor="t">
              <a:spAutoFit/>
            </a:bodyPr>
            <a:lstStyle/>
            <a:p>
              <a:pPr>
                <a:lnSpc>
                  <a:spcPts val="3749"/>
                </a:lnSpc>
              </a:pPr>
              <a:r>
                <a:rPr lang="en-US" sz="2499" spc="24">
                  <a:solidFill>
                    <a:srgbClr val="5D7963"/>
                  </a:solidFill>
                  <a:latin typeface="Aileron"/>
                </a:rPr>
                <a:t>• Determination of adsorption properties and capacities of adsorbents as a function of pressure, temperature and (wet or dry) gas mixture composition (under the flow of gas mixtures having desired composition) </a:t>
              </a:r>
            </a:p>
            <a:p>
              <a:pPr>
                <a:lnSpc>
                  <a:spcPts val="3749"/>
                </a:lnSpc>
              </a:pPr>
              <a:r>
                <a:rPr lang="en-US" sz="2499" spc="24">
                  <a:solidFill>
                    <a:srgbClr val="5D7963"/>
                  </a:solidFill>
                  <a:latin typeface="Aileron"/>
                </a:rPr>
                <a:t>• Determination of adsorption enthalpy of gases on adsorbents </a:t>
              </a:r>
            </a:p>
            <a:p>
              <a:pPr>
                <a:lnSpc>
                  <a:spcPts val="3749"/>
                </a:lnSpc>
              </a:pPr>
              <a:r>
                <a:rPr lang="en-US" sz="2499" spc="24">
                  <a:solidFill>
                    <a:srgbClr val="5D7963"/>
                  </a:solidFill>
                  <a:latin typeface="Aileron"/>
                </a:rPr>
                <a:t>• Determination of selective adsorption properties of adsorbents and surface mole fraction of each adsorbate on adsorbent as a fn. of total pressure and temperature for wet or dry gas mixtures of desired composition </a:t>
              </a:r>
            </a:p>
            <a:p>
              <a:pPr>
                <a:lnSpc>
                  <a:spcPts val="3749"/>
                </a:lnSpc>
              </a:pPr>
              <a:r>
                <a:rPr lang="en-US" sz="2499" spc="24">
                  <a:solidFill>
                    <a:srgbClr val="5D7963"/>
                  </a:solidFill>
                  <a:latin typeface="Aileron"/>
                </a:rPr>
                <a:t>• Adsorption kinetics of gas(es) on adsorbents (for individual gas or wet gas mixture of desired composition) </a:t>
              </a:r>
            </a:p>
            <a:p>
              <a:pPr>
                <a:lnSpc>
                  <a:spcPts val="3750"/>
                </a:lnSpc>
              </a:pPr>
              <a:r>
                <a:rPr lang="en-US" sz="2500" spc="25">
                  <a:solidFill>
                    <a:srgbClr val="5D7963"/>
                  </a:solidFill>
                  <a:latin typeface="Aileron"/>
                </a:rPr>
                <a:t>• Determination of oxygen storage capacities of catalysts and adsorbents </a:t>
              </a:r>
            </a:p>
          </p:txBody>
        </p:sp>
      </p:grpSp>
      <p:grpSp>
        <p:nvGrpSpPr>
          <p:cNvPr id="5" name="Group 5"/>
          <p:cNvGrpSpPr/>
          <p:nvPr/>
        </p:nvGrpSpPr>
        <p:grpSpPr>
          <a:xfrm>
            <a:off x="1028700" y="6666120"/>
            <a:ext cx="12016735" cy="2493241"/>
            <a:chOff x="0" y="0"/>
            <a:chExt cx="16022314" cy="3324322"/>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PARAMETRIC USE CASES</a:t>
              </a:r>
            </a:p>
          </p:txBody>
        </p:sp>
        <p:sp>
          <p:nvSpPr>
            <p:cNvPr id="7" name="TextBox 7"/>
            <p:cNvSpPr txBox="1"/>
            <p:nvPr/>
          </p:nvSpPr>
          <p:spPr>
            <a:xfrm>
              <a:off x="0" y="847822"/>
              <a:ext cx="16022314" cy="2476500"/>
            </a:xfrm>
            <a:prstGeom prst="rect">
              <a:avLst/>
            </a:prstGeom>
          </p:spPr>
          <p:txBody>
            <a:bodyPr lIns="0" tIns="0" rIns="0" bIns="0" rtlCol="0" anchor="t">
              <a:spAutoFit/>
            </a:bodyPr>
            <a:lstStyle/>
            <a:p>
              <a:pPr>
                <a:lnSpc>
                  <a:spcPts val="3749"/>
                </a:lnSpc>
              </a:pPr>
              <a:r>
                <a:rPr lang="en-US" sz="2499" spc="24" dirty="0">
                  <a:solidFill>
                    <a:srgbClr val="5D7963"/>
                  </a:solidFill>
                  <a:latin typeface="Aileron"/>
                </a:rPr>
                <a:t>• Optimization of preparation and pre-heat treatment method and parameters </a:t>
              </a:r>
            </a:p>
            <a:p>
              <a:pPr>
                <a:lnSpc>
                  <a:spcPts val="3749"/>
                </a:lnSpc>
              </a:pPr>
              <a:r>
                <a:rPr lang="en-US" sz="2499" spc="24" dirty="0">
                  <a:solidFill>
                    <a:srgbClr val="5D7963"/>
                  </a:solidFill>
                  <a:latin typeface="Aileron"/>
                </a:rPr>
                <a:t>• Optimization of adsorption properties of adsorbents and solid porous materials </a:t>
              </a:r>
            </a:p>
            <a:p>
              <a:pPr>
                <a:lnSpc>
                  <a:spcPts val="3750"/>
                </a:lnSpc>
              </a:pPr>
              <a:r>
                <a:rPr lang="en-US" sz="2500" spc="25" dirty="0">
                  <a:solidFill>
                    <a:srgbClr val="5D7963"/>
                  </a:solidFill>
                  <a:latin typeface="Aileron"/>
                </a:rPr>
                <a:t>• Establishing relation between adsorption –especially oxygen storage capacities- properties and performance of the catalysts'</a:t>
              </a:r>
            </a:p>
          </p:txBody>
        </p:sp>
      </p:grpSp>
      <p:pic>
        <p:nvPicPr>
          <p:cNvPr id="16" name="Resim 15" descr="dış mekan, bitki, ağaç, manzara içeren bir resim&#10;&#10;Yapay zeka tarafından oluşturulan içerik yanlış olabilir.">
            <a:extLst>
              <a:ext uri="{FF2B5EF4-FFF2-40B4-BE49-F238E27FC236}">
                <a16:creationId xmlns:a16="http://schemas.microsoft.com/office/drawing/2014/main" id="{3B9C26FC-2DFA-7BA3-04FE-7F51FB777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7" name="Group 9"/>
          <p:cNvGrpSpPr/>
          <p:nvPr/>
        </p:nvGrpSpPr>
        <p:grpSpPr>
          <a:xfrm>
            <a:off x="17143420" y="9586538"/>
            <a:ext cx="587815" cy="558423"/>
            <a:chOff x="0" y="0"/>
            <a:chExt cx="154815" cy="147074"/>
          </a:xfrm>
        </p:grpSpPr>
        <p:sp>
          <p:nvSpPr>
            <p:cNvPr id="18"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9"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4</a:t>
              </a:r>
              <a:r>
                <a:rPr lang="tr-TR" sz="1999" dirty="0">
                  <a:solidFill>
                    <a:srgbClr val="FFFFFF"/>
                  </a:solidFill>
                  <a:latin typeface="Aileron Bold"/>
                </a:rPr>
                <a:t>6</a:t>
              </a:r>
              <a:endParaRPr lang="en-US" sz="1999" dirty="0">
                <a:solidFill>
                  <a:srgbClr val="FFFFFF"/>
                </a:solidFill>
                <a:latin typeface="Aileron Bold"/>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71648" y="1281594"/>
            <a:ext cx="11034018" cy="7723813"/>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61102" y="1344211"/>
            <a:ext cx="10855111" cy="7598578"/>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3543" b="-3543"/>
              </a:stretch>
            </a:blipFill>
          </p:spPr>
          <p:txBody>
            <a:bodyPr/>
            <a:lstStyle/>
            <a:p>
              <a:endParaRPr lang="en-US"/>
            </a:p>
          </p:txBody>
        </p:sp>
      </p:grpSp>
      <p:grpSp>
        <p:nvGrpSpPr>
          <p:cNvPr id="7" name="Group 7"/>
          <p:cNvGrpSpPr/>
          <p:nvPr/>
        </p:nvGrpSpPr>
        <p:grpSpPr>
          <a:xfrm>
            <a:off x="11500507" y="898343"/>
            <a:ext cx="5872483" cy="8490315"/>
            <a:chOff x="0" y="0"/>
            <a:chExt cx="7829978" cy="11320419"/>
          </a:xfrm>
        </p:grpSpPr>
        <p:sp>
          <p:nvSpPr>
            <p:cNvPr id="8" name="TextBox 8"/>
            <p:cNvSpPr txBox="1"/>
            <p:nvPr/>
          </p:nvSpPr>
          <p:spPr>
            <a:xfrm>
              <a:off x="0" y="-104775"/>
              <a:ext cx="7829978"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XRD_Bruker D8 DISCOVER</a:t>
              </a:r>
            </a:p>
          </p:txBody>
        </p:sp>
        <p:sp>
          <p:nvSpPr>
            <p:cNvPr id="9" name="TextBox 9"/>
            <p:cNvSpPr txBox="1"/>
            <p:nvPr/>
          </p:nvSpPr>
          <p:spPr>
            <a:xfrm>
              <a:off x="0" y="758254"/>
              <a:ext cx="7829978" cy="10562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 X -Ray Sources: Cu and Mo </a:t>
              </a:r>
            </a:p>
            <a:p>
              <a:pPr>
                <a:lnSpc>
                  <a:spcPts val="4525"/>
                </a:lnSpc>
              </a:pPr>
              <a:r>
                <a:rPr lang="en-US" sz="2500" spc="25">
                  <a:solidFill>
                    <a:srgbClr val="5D7963"/>
                  </a:solidFill>
                  <a:latin typeface="Aileron"/>
                </a:rPr>
                <a:t>• Equipped with high -temperature /pressure reaction chambers for solid state and solid state -gas reactions </a:t>
              </a:r>
            </a:p>
            <a:p>
              <a:pPr marL="539753" lvl="1" indent="-269876">
                <a:lnSpc>
                  <a:spcPts val="4525"/>
                </a:lnSpc>
                <a:buFont typeface="Arial"/>
                <a:buChar char="•"/>
              </a:pPr>
              <a:r>
                <a:rPr lang="en-US" sz="2500" spc="25">
                  <a:solidFill>
                    <a:srgbClr val="5D7963"/>
                  </a:solidFill>
                  <a:latin typeface="Aileron"/>
                  <a:ea typeface="Aileron"/>
                </a:rPr>
                <a:t>Chamber 1_ Anton Paar XRK 900, P up to 10 bars, T: from 25°C up to 900°C </a:t>
              </a:r>
            </a:p>
            <a:p>
              <a:pPr marL="539753" lvl="1" indent="-269876">
                <a:lnSpc>
                  <a:spcPts val="4525"/>
                </a:lnSpc>
                <a:buFont typeface="Arial"/>
                <a:buChar char="•"/>
              </a:pPr>
              <a:r>
                <a:rPr lang="en-US" sz="2500" spc="25">
                  <a:solidFill>
                    <a:srgbClr val="5D7963"/>
                  </a:solidFill>
                  <a:latin typeface="Aileron"/>
                  <a:ea typeface="Aileron"/>
                </a:rPr>
                <a:t>Chamber 2_Anton Paar HPC 900, P up to 100 bars, T: from 25°C  up to 900°C </a:t>
              </a:r>
            </a:p>
            <a:p>
              <a:pPr marL="539753" lvl="1" indent="-269876">
                <a:lnSpc>
                  <a:spcPts val="4525"/>
                </a:lnSpc>
                <a:buFont typeface="Arial"/>
                <a:buChar char="•"/>
              </a:pPr>
              <a:r>
                <a:rPr lang="en-US" sz="2500" spc="25">
                  <a:solidFill>
                    <a:srgbClr val="5D7963"/>
                  </a:solidFill>
                  <a:latin typeface="Aileron"/>
                </a:rPr>
                <a:t>Reaction and/or heat treatment under vacuum, in air or under the flow of gas mixtures having desired composition and pressure</a:t>
              </a:r>
            </a:p>
          </p:txBody>
        </p:sp>
      </p:grpSp>
      <p:grpSp>
        <p:nvGrpSpPr>
          <p:cNvPr id="10" name="Group 10"/>
          <p:cNvGrpSpPr/>
          <p:nvPr/>
        </p:nvGrpSpPr>
        <p:grpSpPr>
          <a:xfrm>
            <a:off x="17143420" y="9586538"/>
            <a:ext cx="587815" cy="558423"/>
            <a:chOff x="0" y="0"/>
            <a:chExt cx="154815" cy="147074"/>
          </a:xfrm>
        </p:grpSpPr>
        <p:sp>
          <p:nvSpPr>
            <p:cNvPr id="11" name="Freeform 11"/>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12"/>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4</a:t>
              </a:r>
              <a:r>
                <a:rPr lang="tr-TR" sz="1999" dirty="0">
                  <a:solidFill>
                    <a:srgbClr val="FFFFFF"/>
                  </a:solidFill>
                  <a:latin typeface="Aileron Bold"/>
                </a:rPr>
                <a:t>7</a:t>
              </a:r>
              <a:endParaRPr lang="en-US" sz="1999" dirty="0">
                <a:solidFill>
                  <a:srgbClr val="FFFFFF"/>
                </a:solidFill>
                <a:latin typeface="Aileron Bold"/>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424406" y="1833287"/>
            <a:ext cx="6620427" cy="6620427"/>
            <a:chOff x="0" y="0"/>
            <a:chExt cx="6350000" cy="6350000"/>
          </a:xfrm>
        </p:grpSpPr>
        <p:sp>
          <p:nvSpPr>
            <p:cNvPr id="4" name="Freeform 4"/>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523035" y="1931915"/>
            <a:ext cx="6423169" cy="6423169"/>
            <a:chOff x="0" y="0"/>
            <a:chExt cx="6350000" cy="6350000"/>
          </a:xfrm>
        </p:grpSpPr>
        <p:sp>
          <p:nvSpPr>
            <p:cNvPr id="6" name="Freeform 6"/>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654" r="-2654"/>
              </a:stretch>
            </a:blipFill>
          </p:spPr>
          <p:txBody>
            <a:bodyPr/>
            <a:lstStyle/>
            <a:p>
              <a:endParaRPr lang="en-US"/>
            </a:p>
          </p:txBody>
        </p:sp>
      </p:grpSp>
      <p:grpSp>
        <p:nvGrpSpPr>
          <p:cNvPr id="7" name="Group 7"/>
          <p:cNvGrpSpPr>
            <a:grpSpLocks noChangeAspect="1"/>
          </p:cNvGrpSpPr>
          <p:nvPr/>
        </p:nvGrpSpPr>
        <p:grpSpPr>
          <a:xfrm>
            <a:off x="7044833" y="2839178"/>
            <a:ext cx="4821230" cy="4821230"/>
            <a:chOff x="0" y="0"/>
            <a:chExt cx="6350000" cy="6350000"/>
          </a:xfrm>
        </p:grpSpPr>
        <p:sp>
          <p:nvSpPr>
            <p:cNvPr id="8" name="Freeform 8"/>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solidFill>
              <a:srgbClr val="FFFFFF"/>
            </a:solidFill>
            <a:ln w="12700">
              <a:solidFill>
                <a:srgbClr val="000000"/>
              </a:solidFill>
            </a:ln>
          </p:spPr>
          <p:txBody>
            <a:bodyPr/>
            <a:lstStyle/>
            <a:p>
              <a:endParaRPr lang="en-US"/>
            </a:p>
          </p:txBody>
        </p:sp>
      </p:grpSp>
      <p:grpSp>
        <p:nvGrpSpPr>
          <p:cNvPr id="9" name="Group 9"/>
          <p:cNvGrpSpPr>
            <a:grpSpLocks noChangeAspect="1"/>
          </p:cNvGrpSpPr>
          <p:nvPr/>
        </p:nvGrpSpPr>
        <p:grpSpPr>
          <a:xfrm>
            <a:off x="7116658" y="2911003"/>
            <a:ext cx="4677580" cy="4677580"/>
            <a:chOff x="0" y="0"/>
            <a:chExt cx="6350000" cy="6350000"/>
          </a:xfrm>
        </p:grpSpPr>
        <p:sp>
          <p:nvSpPr>
            <p:cNvPr id="10" name="Freeform 10"/>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3698" r="-3698"/>
              </a:stretch>
            </a:blipFill>
          </p:spPr>
          <p:txBody>
            <a:bodyPr/>
            <a:lstStyle/>
            <a:p>
              <a:endParaRPr lang="en-US"/>
            </a:p>
          </p:txBody>
        </p:sp>
      </p:grpSp>
      <p:grpSp>
        <p:nvGrpSpPr>
          <p:cNvPr id="11" name="Group 11"/>
          <p:cNvGrpSpPr/>
          <p:nvPr/>
        </p:nvGrpSpPr>
        <p:grpSpPr>
          <a:xfrm>
            <a:off x="12037513" y="2651961"/>
            <a:ext cx="5661527" cy="3346815"/>
            <a:chOff x="0" y="0"/>
            <a:chExt cx="7548702" cy="4462419"/>
          </a:xfrm>
        </p:grpSpPr>
        <p:sp>
          <p:nvSpPr>
            <p:cNvPr id="12" name="TextBox 12"/>
            <p:cNvSpPr txBox="1"/>
            <p:nvPr/>
          </p:nvSpPr>
          <p:spPr>
            <a:xfrm>
              <a:off x="0" y="-104775"/>
              <a:ext cx="7548702"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XRD System_Components</a:t>
              </a:r>
            </a:p>
          </p:txBody>
        </p:sp>
        <p:sp>
          <p:nvSpPr>
            <p:cNvPr id="13" name="TextBox 13"/>
            <p:cNvSpPr txBox="1"/>
            <p:nvPr/>
          </p:nvSpPr>
          <p:spPr>
            <a:xfrm>
              <a:off x="0" y="758254"/>
              <a:ext cx="7548702" cy="3704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 Feed block MFCs, sampling valves and valves, transfer lines </a:t>
              </a:r>
            </a:p>
            <a:p>
              <a:pPr>
                <a:lnSpc>
                  <a:spcPts val="4525"/>
                </a:lnSpc>
              </a:pPr>
              <a:r>
                <a:rPr lang="en-US" sz="2500" spc="25">
                  <a:solidFill>
                    <a:srgbClr val="5D7963"/>
                  </a:solidFill>
                  <a:latin typeface="Aileron"/>
                </a:rPr>
                <a:t>• XRD_Bruker D8 DISCOVER </a:t>
              </a:r>
            </a:p>
            <a:p>
              <a:pPr>
                <a:lnSpc>
                  <a:spcPts val="4525"/>
                </a:lnSpc>
              </a:pPr>
              <a:r>
                <a:rPr lang="en-US" sz="2500" spc="25">
                  <a:solidFill>
                    <a:srgbClr val="5D7963"/>
                  </a:solidFill>
                  <a:latin typeface="Aileron"/>
                </a:rPr>
                <a:t>• Analysis block Mass spectrometer and switching manifold</a:t>
              </a:r>
            </a:p>
          </p:txBody>
        </p:sp>
      </p:grpSp>
      <p:sp>
        <p:nvSpPr>
          <p:cNvPr id="14" name="TextBox 14"/>
          <p:cNvSpPr txBox="1"/>
          <p:nvPr/>
        </p:nvSpPr>
        <p:spPr>
          <a:xfrm>
            <a:off x="12037513" y="6209403"/>
            <a:ext cx="5221787" cy="491489"/>
          </a:xfrm>
          <a:prstGeom prst="rect">
            <a:avLst/>
          </a:prstGeom>
        </p:spPr>
        <p:txBody>
          <a:bodyPr lIns="0" tIns="0" rIns="0" bIns="0" rtlCol="0" anchor="t">
            <a:spAutoFit/>
          </a:bodyPr>
          <a:lstStyle/>
          <a:p>
            <a:pPr marL="0" lvl="0" indent="0">
              <a:lnSpc>
                <a:spcPts val="3900"/>
              </a:lnSpc>
            </a:pPr>
            <a:r>
              <a:rPr lang="en-US" sz="2600" spc="2">
                <a:solidFill>
                  <a:srgbClr val="5D7963"/>
                </a:solidFill>
                <a:latin typeface="Arimo Bold"/>
              </a:rPr>
              <a:t>Analysis mode: in situ/operando</a:t>
            </a:r>
          </a:p>
        </p:txBody>
      </p:sp>
      <p:grpSp>
        <p:nvGrpSpPr>
          <p:cNvPr id="15" name="Group 15"/>
          <p:cNvGrpSpPr/>
          <p:nvPr/>
        </p:nvGrpSpPr>
        <p:grpSpPr>
          <a:xfrm>
            <a:off x="17143420" y="9586538"/>
            <a:ext cx="587815" cy="558423"/>
            <a:chOff x="0" y="0"/>
            <a:chExt cx="154815" cy="147074"/>
          </a:xfrm>
        </p:grpSpPr>
        <p:sp>
          <p:nvSpPr>
            <p:cNvPr id="16" name="Freeform 16"/>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7" name="TextBox 17"/>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4</a:t>
              </a:r>
              <a:r>
                <a:rPr lang="tr-TR" sz="1999" dirty="0">
                  <a:solidFill>
                    <a:srgbClr val="FFFFFF"/>
                  </a:solidFill>
                  <a:latin typeface="Aileron Bold"/>
                </a:rPr>
                <a:t>8</a:t>
              </a:r>
              <a:endParaRPr lang="en-US" sz="1999" dirty="0">
                <a:solidFill>
                  <a:srgbClr val="FFFFFF"/>
                </a:solidFill>
                <a:latin typeface="Aileron Bold"/>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04882"/>
            <a:ext cx="12016735" cy="3182216"/>
            <a:chOff x="0" y="0"/>
            <a:chExt cx="16022314" cy="4242955"/>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971647"/>
              <a:ext cx="16022314" cy="3271308"/>
            </a:xfrm>
            <a:prstGeom prst="rect">
              <a:avLst/>
            </a:prstGeom>
          </p:spPr>
          <p:txBody>
            <a:bodyPr lIns="0" tIns="0" rIns="0" bIns="0" rtlCol="0" anchor="t">
              <a:spAutoFit/>
            </a:bodyPr>
            <a:lstStyle/>
            <a:p>
              <a:pPr>
                <a:lnSpc>
                  <a:spcPts val="2499"/>
                </a:lnSpc>
              </a:pPr>
              <a:r>
                <a:rPr lang="en-US" sz="2499" spc="24">
                  <a:solidFill>
                    <a:srgbClr val="5D7963"/>
                  </a:solidFill>
                  <a:latin typeface="Aileron"/>
                </a:rPr>
                <a:t> (Under vacuum, in air or under the flow of gas mixtures having desired composition) </a:t>
              </a:r>
            </a:p>
            <a:p>
              <a:pPr>
                <a:lnSpc>
                  <a:spcPts val="3749"/>
                </a:lnSpc>
              </a:pPr>
              <a:r>
                <a:rPr lang="en-US" sz="2499" spc="24">
                  <a:solidFill>
                    <a:srgbClr val="5D7963"/>
                  </a:solidFill>
                  <a:latin typeface="Aileron"/>
                </a:rPr>
                <a:t>• Determination of catalyst and support crystal structures and phase transition temperatures </a:t>
              </a:r>
            </a:p>
            <a:p>
              <a:pPr>
                <a:lnSpc>
                  <a:spcPts val="3749"/>
                </a:lnSpc>
              </a:pPr>
              <a:r>
                <a:rPr lang="en-US" sz="2499" spc="24">
                  <a:solidFill>
                    <a:srgbClr val="5D7963"/>
                  </a:solidFill>
                  <a:latin typeface="Aileron"/>
                </a:rPr>
                <a:t>• Determination of average size of dominant crystal structure </a:t>
              </a:r>
            </a:p>
            <a:p>
              <a:pPr>
                <a:lnSpc>
                  <a:spcPts val="3750"/>
                </a:lnSpc>
              </a:pPr>
              <a:r>
                <a:rPr lang="en-US" sz="2500" spc="25">
                  <a:solidFill>
                    <a:srgbClr val="5D7963"/>
                  </a:solidFill>
                  <a:latin typeface="Aileron"/>
                </a:rPr>
                <a:t>• Investigation of intermetallic alloy formation </a:t>
              </a:r>
            </a:p>
          </p:txBody>
        </p:sp>
      </p:grpSp>
      <p:grpSp>
        <p:nvGrpSpPr>
          <p:cNvPr id="5" name="Group 5"/>
          <p:cNvGrpSpPr/>
          <p:nvPr/>
        </p:nvGrpSpPr>
        <p:grpSpPr>
          <a:xfrm>
            <a:off x="1028700" y="4088692"/>
            <a:ext cx="12016735" cy="5750791"/>
            <a:chOff x="0" y="0"/>
            <a:chExt cx="16022314" cy="7667722"/>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PARAMETRIC USE CASES</a:t>
              </a:r>
            </a:p>
          </p:txBody>
        </p:sp>
        <p:sp>
          <p:nvSpPr>
            <p:cNvPr id="7" name="TextBox 7"/>
            <p:cNvSpPr txBox="1"/>
            <p:nvPr/>
          </p:nvSpPr>
          <p:spPr>
            <a:xfrm>
              <a:off x="0" y="847822"/>
              <a:ext cx="16022314" cy="6819900"/>
            </a:xfrm>
            <a:prstGeom prst="rect">
              <a:avLst/>
            </a:prstGeom>
          </p:spPr>
          <p:txBody>
            <a:bodyPr lIns="0" tIns="0" rIns="0" bIns="0" rtlCol="0" anchor="t">
              <a:spAutoFit/>
            </a:bodyPr>
            <a:lstStyle/>
            <a:p>
              <a:pPr>
                <a:lnSpc>
                  <a:spcPts val="3749"/>
                </a:lnSpc>
              </a:pPr>
              <a:r>
                <a:rPr lang="en-US" sz="2499" spc="24">
                  <a:solidFill>
                    <a:srgbClr val="5D7963"/>
                  </a:solidFill>
                  <a:latin typeface="Aileron"/>
                </a:rPr>
                <a:t>• Determination of (active) crystal structures of catalysts and support materials, and their changes during catalyst pre-treatment (calcination, reduction) through TPO and TPR under operando conditions; matching crystal transitions with H₂ and O₂ consumption (peaks) during TPR and TPO, respectively </a:t>
              </a:r>
            </a:p>
            <a:p>
              <a:pPr>
                <a:lnSpc>
                  <a:spcPts val="3749"/>
                </a:lnSpc>
              </a:pPr>
              <a:r>
                <a:rPr lang="en-US" sz="2499" spc="24">
                  <a:solidFill>
                    <a:srgbClr val="5D7963"/>
                  </a:solidFill>
                  <a:latin typeface="Aileron"/>
                </a:rPr>
                <a:t>• Determination of changes occurring in crystal structure of the catalysts (and solids) during reaction (or in reactive environments) in response to conditions applied (feed gas mixture composition, temperature, etc.); determination of the effects of these changes on the catalyst's performance (activity, selectivity) under operando conditions </a:t>
              </a:r>
            </a:p>
            <a:p>
              <a:pPr>
                <a:lnSpc>
                  <a:spcPts val="3750"/>
                </a:lnSpc>
              </a:pPr>
              <a:r>
                <a:rPr lang="en-US" sz="2500" spc="25">
                  <a:solidFill>
                    <a:srgbClr val="5D7963"/>
                  </a:solidFill>
                  <a:latin typeface="Aileron"/>
                </a:rPr>
                <a:t>• Determination of phase transition temperatures of solid materials under different environments (gas compositions) and temperature under in situ conditions</a:t>
              </a:r>
            </a:p>
          </p:txBody>
        </p:sp>
      </p:grpSp>
      <p:pic>
        <p:nvPicPr>
          <p:cNvPr id="12" name="Resim 11" descr="dış mekan, bitki, ağaç, manzara içeren bir resim&#10;&#10;Yapay zeka tarafından oluşturulan içerik yanlış olabilir.">
            <a:extLst>
              <a:ext uri="{FF2B5EF4-FFF2-40B4-BE49-F238E27FC236}">
                <a16:creationId xmlns:a16="http://schemas.microsoft.com/office/drawing/2014/main" id="{C9184C82-8F37-6D59-CAF9-E63A538DB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3" name="Group 9"/>
          <p:cNvGrpSpPr/>
          <p:nvPr/>
        </p:nvGrpSpPr>
        <p:grpSpPr>
          <a:xfrm>
            <a:off x="17143420" y="9586538"/>
            <a:ext cx="587815" cy="558423"/>
            <a:chOff x="0" y="0"/>
            <a:chExt cx="154815" cy="147074"/>
          </a:xfrm>
        </p:grpSpPr>
        <p:sp>
          <p:nvSpPr>
            <p:cNvPr id="14"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4</a:t>
              </a:r>
              <a:r>
                <a:rPr lang="tr-TR" sz="1999" dirty="0">
                  <a:solidFill>
                    <a:srgbClr val="FFFFFF"/>
                  </a:solidFill>
                  <a:latin typeface="Aileron Bold"/>
                </a:rPr>
                <a:t>9</a:t>
              </a:r>
              <a:endParaRPr lang="en-US" sz="1999" dirty="0">
                <a:solidFill>
                  <a:srgbClr val="FFFFFF"/>
                </a:solidFill>
                <a:latin typeface="Aileron 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dış mekan, bitki, tropik ve alt tropik kozalaklı ormanlar, sis içeren bir resim&#10;&#10;Yapay zeka tarafından oluşturulan içerik yanlış olabilir.">
            <a:extLst>
              <a:ext uri="{FF2B5EF4-FFF2-40B4-BE49-F238E27FC236}">
                <a16:creationId xmlns:a16="http://schemas.microsoft.com/office/drawing/2014/main" id="{9B665605-9D75-FDD4-6668-2A1CEDC8E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400" y="36300"/>
            <a:ext cx="9145600" cy="10288800"/>
          </a:xfrm>
          <a:prstGeom prst="rect">
            <a:avLst/>
          </a:prstGeom>
        </p:spPr>
      </p:pic>
      <p:sp>
        <p:nvSpPr>
          <p:cNvPr id="11" name="Freeform 7"/>
          <p:cNvSpPr/>
          <p:nvPr/>
        </p:nvSpPr>
        <p:spPr>
          <a:xfrm>
            <a:off x="17143420" y="9586538"/>
            <a:ext cx="587815" cy="558423"/>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8"/>
          <p:cNvSpPr txBox="1"/>
          <p:nvPr/>
        </p:nvSpPr>
        <p:spPr>
          <a:xfrm>
            <a:off x="17143420" y="9731199"/>
            <a:ext cx="587815" cy="413762"/>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 5</a:t>
            </a:r>
          </a:p>
        </p:txBody>
      </p:sp>
      <p:sp>
        <p:nvSpPr>
          <p:cNvPr id="13" name="AutoShape 4"/>
          <p:cNvSpPr/>
          <p:nvPr/>
        </p:nvSpPr>
        <p:spPr>
          <a:xfrm>
            <a:off x="3859843" y="2453695"/>
            <a:ext cx="10568314" cy="5379610"/>
          </a:xfrm>
          <a:prstGeom prst="rect">
            <a:avLst/>
          </a:prstGeom>
          <a:solidFill>
            <a:srgbClr val="5D7963"/>
          </a:solidFill>
        </p:spPr>
        <p:txBody>
          <a:bodyPr/>
          <a:lstStyle/>
          <a:p>
            <a:endParaRPr lang="en-US"/>
          </a:p>
        </p:txBody>
      </p:sp>
      <p:sp>
        <p:nvSpPr>
          <p:cNvPr id="14" name="TextBox 5"/>
          <p:cNvSpPr txBox="1"/>
          <p:nvPr/>
        </p:nvSpPr>
        <p:spPr>
          <a:xfrm>
            <a:off x="4365498" y="3146107"/>
            <a:ext cx="9557003" cy="3994785"/>
          </a:xfrm>
          <a:prstGeom prst="rect">
            <a:avLst/>
          </a:prstGeom>
        </p:spPr>
        <p:txBody>
          <a:bodyPr lIns="0" tIns="0" rIns="0" bIns="0" rtlCol="0" anchor="t">
            <a:spAutoFit/>
          </a:bodyPr>
          <a:lstStyle/>
          <a:p>
            <a:pPr algn="ctr">
              <a:lnSpc>
                <a:spcPts val="6270"/>
              </a:lnSpc>
            </a:pPr>
            <a:r>
              <a:rPr lang="en-US" sz="5500" spc="99" dirty="0">
                <a:solidFill>
                  <a:srgbClr val="FFFFFF"/>
                </a:solidFill>
                <a:latin typeface="Arimo Bold"/>
              </a:rPr>
              <a:t>PREPARATORY INFORMATION ON OUR RESEARCH &amp; ANALYTICAL TECHNIQUES / INSTRUMENTATION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71648" y="1281594"/>
            <a:ext cx="11034018" cy="7723813"/>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61102" y="1344211"/>
            <a:ext cx="10855111" cy="7598578"/>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1559" b="-1559"/>
              </a:stretch>
            </a:blipFill>
          </p:spPr>
          <p:txBody>
            <a:bodyPr/>
            <a:lstStyle/>
            <a:p>
              <a:endParaRPr lang="en-US"/>
            </a:p>
          </p:txBody>
        </p:sp>
      </p:grpSp>
      <p:grpSp>
        <p:nvGrpSpPr>
          <p:cNvPr id="7" name="Group 7"/>
          <p:cNvGrpSpPr/>
          <p:nvPr/>
        </p:nvGrpSpPr>
        <p:grpSpPr>
          <a:xfrm>
            <a:off x="11513484" y="603068"/>
            <a:ext cx="5872483" cy="9080865"/>
            <a:chOff x="0" y="0"/>
            <a:chExt cx="7829978" cy="12107819"/>
          </a:xfrm>
        </p:grpSpPr>
        <p:sp>
          <p:nvSpPr>
            <p:cNvPr id="8" name="TextBox 8"/>
            <p:cNvSpPr txBox="1"/>
            <p:nvPr/>
          </p:nvSpPr>
          <p:spPr>
            <a:xfrm>
              <a:off x="0" y="-104775"/>
              <a:ext cx="7829978" cy="15220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XPS_PHI 5000 VersaProbe III Scanning ESCA Microprobe</a:t>
              </a:r>
            </a:p>
          </p:txBody>
        </p:sp>
        <p:sp>
          <p:nvSpPr>
            <p:cNvPr id="9" name="TextBox 9"/>
            <p:cNvSpPr txBox="1"/>
            <p:nvPr/>
          </p:nvSpPr>
          <p:spPr>
            <a:xfrm>
              <a:off x="0" y="1545654"/>
              <a:ext cx="7829978" cy="10562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 Scanning AUGER (&lt; 100 nm), SEM/SXI for elemental composition and chemical mapping </a:t>
              </a:r>
            </a:p>
            <a:p>
              <a:pPr>
                <a:lnSpc>
                  <a:spcPts val="4525"/>
                </a:lnSpc>
              </a:pPr>
              <a:r>
                <a:rPr lang="en-US" sz="2500" spc="25">
                  <a:solidFill>
                    <a:srgbClr val="5D7963"/>
                  </a:solidFill>
                  <a:latin typeface="Aileron"/>
                  <a:ea typeface="Aileron"/>
                </a:rPr>
                <a:t>• High /low temperature ( -140°C to 600 °C) stage • Heating sample holder (up to 800°C) </a:t>
              </a:r>
            </a:p>
            <a:p>
              <a:pPr>
                <a:lnSpc>
                  <a:spcPts val="4525"/>
                </a:lnSpc>
              </a:pPr>
              <a:r>
                <a:rPr lang="en-US" sz="2500" spc="25">
                  <a:solidFill>
                    <a:srgbClr val="5D7963"/>
                  </a:solidFill>
                  <a:latin typeface="Aileron"/>
                </a:rPr>
                <a:t>• High Pressure reactor operating under flow of gas mixtures having desired composition (on prep arm ) </a:t>
              </a:r>
            </a:p>
            <a:p>
              <a:pPr marL="539753" lvl="1" indent="-269876">
                <a:lnSpc>
                  <a:spcPts val="4525"/>
                </a:lnSpc>
                <a:buFont typeface="Arial"/>
                <a:buChar char="•"/>
              </a:pPr>
              <a:r>
                <a:rPr lang="en-US" sz="2500" spc="25">
                  <a:solidFill>
                    <a:srgbClr val="5D7963"/>
                  </a:solidFill>
                  <a:latin typeface="Aileron"/>
                  <a:ea typeface="Aileron"/>
                </a:rPr>
                <a:t>The gas reactor has the H/C platen with heating to 800°C in static mode (1bar) or in vacuum, and up to 500°C with continuous gas flow at maximum pressure of 2 bars</a:t>
              </a:r>
            </a:p>
          </p:txBody>
        </p:sp>
      </p:grpSp>
      <p:grpSp>
        <p:nvGrpSpPr>
          <p:cNvPr id="10" name="Group 10"/>
          <p:cNvGrpSpPr/>
          <p:nvPr/>
        </p:nvGrpSpPr>
        <p:grpSpPr>
          <a:xfrm>
            <a:off x="17143420" y="9586538"/>
            <a:ext cx="587815" cy="558423"/>
            <a:chOff x="0" y="0"/>
            <a:chExt cx="154815" cy="147074"/>
          </a:xfrm>
        </p:grpSpPr>
        <p:sp>
          <p:nvSpPr>
            <p:cNvPr id="11" name="Freeform 11"/>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12"/>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50</a:t>
              </a:r>
              <a:endParaRPr lang="en-US" sz="1999" dirty="0">
                <a:solidFill>
                  <a:srgbClr val="FFFFFF"/>
                </a:solidFill>
                <a:latin typeface="Aileron Bold"/>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71648" y="1281594"/>
            <a:ext cx="11034018" cy="7723813"/>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61102" y="1344211"/>
            <a:ext cx="10855111" cy="7598578"/>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l="-955" r="-955"/>
              </a:stretch>
            </a:blipFill>
          </p:spPr>
          <p:txBody>
            <a:bodyPr/>
            <a:lstStyle/>
            <a:p>
              <a:endParaRPr lang="en-US"/>
            </a:p>
          </p:txBody>
        </p:sp>
      </p:grpSp>
      <p:grpSp>
        <p:nvGrpSpPr>
          <p:cNvPr id="7" name="Group 7"/>
          <p:cNvGrpSpPr/>
          <p:nvPr/>
        </p:nvGrpSpPr>
        <p:grpSpPr>
          <a:xfrm>
            <a:off x="11513484" y="2889068"/>
            <a:ext cx="5872483" cy="3918315"/>
            <a:chOff x="0" y="0"/>
            <a:chExt cx="7829978" cy="5224419"/>
          </a:xfrm>
        </p:grpSpPr>
        <p:sp>
          <p:nvSpPr>
            <p:cNvPr id="8" name="TextBox 8"/>
            <p:cNvSpPr txBox="1"/>
            <p:nvPr/>
          </p:nvSpPr>
          <p:spPr>
            <a:xfrm>
              <a:off x="0" y="-104775"/>
              <a:ext cx="7829978"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XPS System_Components</a:t>
              </a:r>
            </a:p>
          </p:txBody>
        </p:sp>
        <p:sp>
          <p:nvSpPr>
            <p:cNvPr id="9" name="TextBox 9"/>
            <p:cNvSpPr txBox="1"/>
            <p:nvPr/>
          </p:nvSpPr>
          <p:spPr>
            <a:xfrm>
              <a:off x="0" y="758254"/>
              <a:ext cx="7829978" cy="4466165"/>
            </a:xfrm>
            <a:prstGeom prst="rect">
              <a:avLst/>
            </a:prstGeom>
          </p:spPr>
          <p:txBody>
            <a:bodyPr lIns="0" tIns="0" rIns="0" bIns="0" rtlCol="0" anchor="t">
              <a:spAutoFit/>
            </a:bodyPr>
            <a:lstStyle/>
            <a:p>
              <a:pPr marL="539753" lvl="1" indent="-269876">
                <a:lnSpc>
                  <a:spcPts val="4525"/>
                </a:lnSpc>
                <a:buFont typeface="Arial"/>
                <a:buChar char="•"/>
              </a:pPr>
              <a:r>
                <a:rPr lang="en-US" sz="2500" spc="25">
                  <a:solidFill>
                    <a:srgbClr val="5D7963"/>
                  </a:solidFill>
                  <a:latin typeface="Aileron"/>
                </a:rPr>
                <a:t>• Feed block MFCs, sampling valves&amp; valves, transfer lines </a:t>
              </a:r>
            </a:p>
            <a:p>
              <a:pPr marL="539753" lvl="1" indent="-269876">
                <a:lnSpc>
                  <a:spcPts val="4525"/>
                </a:lnSpc>
                <a:buFont typeface="Arial"/>
                <a:buChar char="•"/>
              </a:pPr>
              <a:r>
                <a:rPr lang="en-US" sz="2500" spc="25">
                  <a:solidFill>
                    <a:srgbClr val="5D7963"/>
                  </a:solidFill>
                  <a:latin typeface="Aileron"/>
                </a:rPr>
                <a:t>• XPS_PHI 5000 VersaProbe III Scanning ESCA Microprobe </a:t>
              </a:r>
            </a:p>
            <a:p>
              <a:pPr marL="539753" lvl="1" indent="-269876">
                <a:lnSpc>
                  <a:spcPts val="4525"/>
                </a:lnSpc>
                <a:buFont typeface="Arial"/>
                <a:buChar char="•"/>
              </a:pPr>
              <a:r>
                <a:rPr lang="en-US" sz="2500" spc="25">
                  <a:solidFill>
                    <a:srgbClr val="5D7963"/>
                  </a:solidFill>
                  <a:latin typeface="Aileron"/>
                </a:rPr>
                <a:t>• Analysis block Mass spectrometer and switching manifold</a:t>
              </a:r>
            </a:p>
          </p:txBody>
        </p:sp>
      </p:grpSp>
      <p:sp>
        <p:nvSpPr>
          <p:cNvPr id="10" name="TextBox 10"/>
          <p:cNvSpPr txBox="1"/>
          <p:nvPr/>
        </p:nvSpPr>
        <p:spPr>
          <a:xfrm>
            <a:off x="11513484" y="6996472"/>
            <a:ext cx="6193646" cy="491489"/>
          </a:xfrm>
          <a:prstGeom prst="rect">
            <a:avLst/>
          </a:prstGeom>
        </p:spPr>
        <p:txBody>
          <a:bodyPr lIns="0" tIns="0" rIns="0" bIns="0" rtlCol="0" anchor="t">
            <a:spAutoFit/>
          </a:bodyPr>
          <a:lstStyle/>
          <a:p>
            <a:pPr marL="0" lvl="0" indent="0">
              <a:lnSpc>
                <a:spcPts val="3900"/>
              </a:lnSpc>
            </a:pPr>
            <a:r>
              <a:rPr lang="en-US" sz="2600" spc="2">
                <a:solidFill>
                  <a:srgbClr val="5D7963"/>
                </a:solidFill>
                <a:latin typeface="Arimo Bold"/>
              </a:rPr>
              <a:t>Analysis Mode: In situ/semi-operando </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51</a:t>
              </a:r>
              <a:endParaRPr lang="en-US" sz="1999" dirty="0">
                <a:solidFill>
                  <a:srgbClr val="FFFFFF"/>
                </a:solidFill>
                <a:latin typeface="Aileron Bold"/>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546533"/>
            <a:ext cx="12016735" cy="2959966"/>
            <a:chOff x="0" y="0"/>
            <a:chExt cx="16022314" cy="3946622"/>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847822"/>
              <a:ext cx="16022314" cy="3098800"/>
            </a:xfrm>
            <a:prstGeom prst="rect">
              <a:avLst/>
            </a:prstGeom>
          </p:spPr>
          <p:txBody>
            <a:bodyPr lIns="0" tIns="0" rIns="0" bIns="0" rtlCol="0" anchor="t">
              <a:spAutoFit/>
            </a:bodyPr>
            <a:lstStyle/>
            <a:p>
              <a:pPr>
                <a:lnSpc>
                  <a:spcPts val="3749"/>
                </a:lnSpc>
              </a:pPr>
              <a:r>
                <a:rPr lang="en-US" sz="2499" spc="24">
                  <a:solidFill>
                    <a:srgbClr val="5D7963"/>
                  </a:solidFill>
                  <a:latin typeface="Aileron"/>
                </a:rPr>
                <a:t>• Determination of electronic properties/oxidation levels of metallic active sites of catalysts, adsorbents, supports and materials </a:t>
              </a:r>
            </a:p>
            <a:p>
              <a:pPr>
                <a:lnSpc>
                  <a:spcPts val="3750"/>
                </a:lnSpc>
              </a:pPr>
              <a:r>
                <a:rPr lang="en-US" sz="2500" spc="25">
                  <a:solidFill>
                    <a:srgbClr val="5D7963"/>
                  </a:solidFill>
                  <a:latin typeface="Aileron"/>
                </a:rPr>
                <a:t>• Determination of surface concentrations of materials; investigation of changes in concentration along a line on the surface and with depth into the material/particle (depth profiling)</a:t>
              </a:r>
            </a:p>
          </p:txBody>
        </p:sp>
      </p:grpSp>
      <p:grpSp>
        <p:nvGrpSpPr>
          <p:cNvPr id="5" name="Group 5"/>
          <p:cNvGrpSpPr/>
          <p:nvPr/>
        </p:nvGrpSpPr>
        <p:grpSpPr>
          <a:xfrm>
            <a:off x="1028700" y="5017379"/>
            <a:ext cx="12016735" cy="3893416"/>
            <a:chOff x="0" y="0"/>
            <a:chExt cx="16022314" cy="5191222"/>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PARAMETRIC USE CASES</a:t>
              </a:r>
            </a:p>
          </p:txBody>
        </p:sp>
        <p:sp>
          <p:nvSpPr>
            <p:cNvPr id="7" name="TextBox 7"/>
            <p:cNvSpPr txBox="1"/>
            <p:nvPr/>
          </p:nvSpPr>
          <p:spPr>
            <a:xfrm>
              <a:off x="0" y="847822"/>
              <a:ext cx="16022314" cy="4343400"/>
            </a:xfrm>
            <a:prstGeom prst="rect">
              <a:avLst/>
            </a:prstGeom>
          </p:spPr>
          <p:txBody>
            <a:bodyPr lIns="0" tIns="0" rIns="0" bIns="0" rtlCol="0" anchor="t">
              <a:spAutoFit/>
            </a:bodyPr>
            <a:lstStyle/>
            <a:p>
              <a:pPr algn="just">
                <a:lnSpc>
                  <a:spcPts val="3749"/>
                </a:lnSpc>
              </a:pPr>
              <a:r>
                <a:rPr lang="en-US" sz="2499" spc="24">
                  <a:solidFill>
                    <a:srgbClr val="5D7963"/>
                  </a:solidFill>
                  <a:latin typeface="Aileron"/>
                </a:rPr>
                <a:t>• The investigation of changes on the electronic properties/oxidation states of metallic active sites, support materials, solid materials during in situ pre-treatment (calcination, reduction) and specific gas-phase reactions depending on conditions applied (such as feed gas mixture composition, temperature and pressure) </a:t>
              </a:r>
            </a:p>
            <a:p>
              <a:pPr algn="just">
                <a:lnSpc>
                  <a:spcPts val="3750"/>
                </a:lnSpc>
              </a:pPr>
              <a:r>
                <a:rPr lang="en-US" sz="2500" spc="25">
                  <a:solidFill>
                    <a:srgbClr val="5D7963"/>
                  </a:solidFill>
                  <a:latin typeface="Aileron"/>
                </a:rPr>
                <a:t>• Semi-operando investigation of the effects of changes in the electronic properties/oxidation states of active metal(lic) sites of the catalyst on its performance (activity, selectivity) to establish structure-activity relation</a:t>
              </a:r>
            </a:p>
          </p:txBody>
        </p:sp>
      </p:grpSp>
      <p:pic>
        <p:nvPicPr>
          <p:cNvPr id="12" name="Resim 11" descr="dış mekan, bitki, ağaç, manzara içeren bir resim&#10;&#10;Yapay zeka tarafından oluşturulan içerik yanlış olabilir.">
            <a:extLst>
              <a:ext uri="{FF2B5EF4-FFF2-40B4-BE49-F238E27FC236}">
                <a16:creationId xmlns:a16="http://schemas.microsoft.com/office/drawing/2014/main" id="{04DED2E4-9888-7484-4F84-41403A541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3" name="Group 9"/>
          <p:cNvGrpSpPr/>
          <p:nvPr/>
        </p:nvGrpSpPr>
        <p:grpSpPr>
          <a:xfrm>
            <a:off x="17143420" y="9586538"/>
            <a:ext cx="587815" cy="558423"/>
            <a:chOff x="0" y="0"/>
            <a:chExt cx="154815" cy="147074"/>
          </a:xfrm>
        </p:grpSpPr>
        <p:sp>
          <p:nvSpPr>
            <p:cNvPr id="14"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5</a:t>
              </a:r>
              <a:r>
                <a:rPr lang="tr-TR" sz="1999" dirty="0">
                  <a:solidFill>
                    <a:srgbClr val="FFFFFF"/>
                  </a:solidFill>
                  <a:latin typeface="Aileron Bold"/>
                </a:rPr>
                <a:t>2</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419587" cy="7993711"/>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7" name="Group 7"/>
          <p:cNvGrpSpPr/>
          <p:nvPr/>
        </p:nvGrpSpPr>
        <p:grpSpPr>
          <a:xfrm>
            <a:off x="12004363" y="2093250"/>
            <a:ext cx="5734225" cy="6479251"/>
            <a:chOff x="9804" y="1359243"/>
            <a:chExt cx="7645634" cy="8638998"/>
          </a:xfrm>
        </p:grpSpPr>
        <p:sp>
          <p:nvSpPr>
            <p:cNvPr id="8" name="TextBox 8"/>
            <p:cNvSpPr txBox="1"/>
            <p:nvPr/>
          </p:nvSpPr>
          <p:spPr>
            <a:xfrm>
              <a:off x="9804" y="1359243"/>
              <a:ext cx="7645634" cy="1526999"/>
            </a:xfrm>
            <a:prstGeom prst="rect">
              <a:avLst/>
            </a:prstGeom>
          </p:spPr>
          <p:txBody>
            <a:bodyPr wrap="square" lIns="0" tIns="0" rIns="0" bIns="0" rtlCol="0" anchor="t">
              <a:spAutoFit/>
            </a:bodyPr>
            <a:lstStyle/>
            <a:p>
              <a:pPr marL="0" marR="0" lvl="0" indent="0" algn="l" defTabSz="914400" rtl="0" eaLnBrk="1" fontAlgn="auto" latinLnBrk="0" hangingPunct="1">
                <a:lnSpc>
                  <a:spcPts val="4650"/>
                </a:lnSpc>
                <a:spcBef>
                  <a:spcPts val="0"/>
                </a:spcBef>
                <a:spcAft>
                  <a:spcPts val="0"/>
                </a:spcAft>
                <a:buClrTx/>
                <a:buSzTx/>
                <a:buFontTx/>
                <a:buNone/>
                <a:tabLst/>
                <a:defRPr/>
              </a:pPr>
              <a:r>
                <a:rPr kumimoji="0" lang="tr-TR" sz="3100" b="0" i="0" u="none" strike="noStrike" kern="1200" cap="none" spc="3" normalizeH="0" baseline="0" noProof="0" dirty="0" err="1">
                  <a:ln>
                    <a:noFill/>
                  </a:ln>
                  <a:solidFill>
                    <a:srgbClr val="5D7963"/>
                  </a:solidFill>
                  <a:effectLst/>
                  <a:uLnTx/>
                  <a:uFillTx/>
                  <a:latin typeface="Arimo Bold"/>
                  <a:ea typeface="+mn-ea"/>
                  <a:cs typeface="+mn-cs"/>
                </a:rPr>
                <a:t>Automatic</a:t>
              </a:r>
              <a:r>
                <a:rPr kumimoji="0" lang="tr-TR" sz="3100" b="0" i="0" u="none" strike="noStrike" kern="1200" cap="none" spc="3" normalizeH="0" baseline="0" noProof="0" dirty="0">
                  <a:ln>
                    <a:noFill/>
                  </a:ln>
                  <a:solidFill>
                    <a:srgbClr val="5D7963"/>
                  </a:solidFill>
                  <a:effectLst/>
                  <a:uLnTx/>
                  <a:uFillTx/>
                  <a:latin typeface="Arimo Bold"/>
                  <a:ea typeface="+mn-ea"/>
                  <a:cs typeface="+mn-cs"/>
                </a:rPr>
                <a:t> </a:t>
              </a:r>
              <a:r>
                <a:rPr kumimoji="0" lang="tr-TR" sz="3100" b="0" i="0" u="none" strike="noStrike" kern="1200" cap="none" spc="3" normalizeH="0" baseline="0" noProof="0" dirty="0" err="1">
                  <a:ln>
                    <a:noFill/>
                  </a:ln>
                  <a:solidFill>
                    <a:srgbClr val="5D7963"/>
                  </a:solidFill>
                  <a:effectLst/>
                  <a:uLnTx/>
                  <a:uFillTx/>
                  <a:latin typeface="Arimo Bold"/>
                  <a:ea typeface="+mn-ea"/>
                  <a:cs typeface="+mn-cs"/>
                </a:rPr>
                <a:t>Gas</a:t>
              </a:r>
              <a:r>
                <a:rPr kumimoji="0" lang="tr-TR" sz="3100" b="0" i="0" u="none" strike="noStrike" kern="1200" cap="none" spc="3" normalizeH="0" baseline="0" noProof="0" dirty="0">
                  <a:ln>
                    <a:noFill/>
                  </a:ln>
                  <a:solidFill>
                    <a:srgbClr val="5D7963"/>
                  </a:solidFill>
                  <a:effectLst/>
                  <a:uLnTx/>
                  <a:uFillTx/>
                  <a:latin typeface="Arimo Bold"/>
                  <a:ea typeface="+mn-ea"/>
                  <a:cs typeface="+mn-cs"/>
                </a:rPr>
                <a:t> </a:t>
              </a:r>
              <a:r>
                <a:rPr kumimoji="0" lang="tr-TR" sz="3100" b="0" i="0" u="none" strike="noStrike" kern="1200" cap="none" spc="3" normalizeH="0" baseline="0" noProof="0" dirty="0" err="1">
                  <a:ln>
                    <a:noFill/>
                  </a:ln>
                  <a:solidFill>
                    <a:srgbClr val="5D7963"/>
                  </a:solidFill>
                  <a:effectLst/>
                  <a:uLnTx/>
                  <a:uFillTx/>
                  <a:latin typeface="Arimo Bold"/>
                  <a:ea typeface="+mn-ea"/>
                  <a:cs typeface="+mn-cs"/>
                </a:rPr>
                <a:t>Pycnometer</a:t>
              </a:r>
              <a:r>
                <a:rPr kumimoji="0" lang="tr-TR" sz="3100" b="0" i="0" u="none" strike="noStrike" kern="1200" cap="none" spc="3" normalizeH="0" baseline="0" noProof="0" dirty="0">
                  <a:ln>
                    <a:noFill/>
                  </a:ln>
                  <a:solidFill>
                    <a:srgbClr val="5D7963"/>
                  </a:solidFill>
                  <a:effectLst/>
                  <a:uLnTx/>
                  <a:uFillTx/>
                  <a:latin typeface="Arimo Bold"/>
                  <a:ea typeface="+mn-ea"/>
                  <a:cs typeface="+mn-cs"/>
                </a:rPr>
                <a:t> - </a:t>
              </a:r>
              <a:r>
                <a:rPr kumimoji="0" lang="tr-TR" sz="3100" b="0" i="0" u="none" strike="noStrike" kern="1200" cap="none" spc="3" normalizeH="0" baseline="0" noProof="0" dirty="0" err="1">
                  <a:ln>
                    <a:noFill/>
                  </a:ln>
                  <a:solidFill>
                    <a:srgbClr val="5D7963"/>
                  </a:solidFill>
                  <a:effectLst/>
                  <a:uLnTx/>
                  <a:uFillTx/>
                  <a:latin typeface="Arimo Bold"/>
                  <a:ea typeface="+mn-ea"/>
                  <a:cs typeface="+mn-cs"/>
                </a:rPr>
                <a:t>Micromeritics</a:t>
              </a:r>
              <a:r>
                <a:rPr kumimoji="0" lang="tr-TR" sz="3100" b="0" i="0" u="none" strike="noStrike" kern="1200" cap="none" spc="3" normalizeH="0" baseline="0" noProof="0" dirty="0">
                  <a:ln>
                    <a:noFill/>
                  </a:ln>
                  <a:solidFill>
                    <a:srgbClr val="5D7963"/>
                  </a:solidFill>
                  <a:effectLst/>
                  <a:uLnTx/>
                  <a:uFillTx/>
                  <a:latin typeface="Arimo Bold"/>
                  <a:ea typeface="+mn-ea"/>
                  <a:cs typeface="+mn-cs"/>
                </a:rPr>
                <a:t> </a:t>
              </a:r>
              <a:r>
                <a:rPr kumimoji="0" lang="tr-TR" sz="3100" b="0" i="0" u="none" strike="noStrike" kern="1200" cap="none" spc="3" normalizeH="0" baseline="0" noProof="0" dirty="0" err="1">
                  <a:ln>
                    <a:noFill/>
                  </a:ln>
                  <a:solidFill>
                    <a:srgbClr val="5D7963"/>
                  </a:solidFill>
                  <a:effectLst/>
                  <a:uLnTx/>
                  <a:uFillTx/>
                  <a:latin typeface="Arimo Bold"/>
                  <a:ea typeface="+mn-ea"/>
                  <a:cs typeface="+mn-cs"/>
                </a:rPr>
                <a:t>AccuPyc</a:t>
              </a:r>
              <a:r>
                <a:rPr kumimoji="0" lang="tr-TR" sz="3100" b="0" i="0" u="none" strike="noStrike" kern="1200" cap="none" spc="3" normalizeH="0" baseline="0" noProof="0" dirty="0">
                  <a:ln>
                    <a:noFill/>
                  </a:ln>
                  <a:solidFill>
                    <a:srgbClr val="5D7963"/>
                  </a:solidFill>
                  <a:effectLst/>
                  <a:uLnTx/>
                  <a:uFillTx/>
                  <a:latin typeface="Arimo Bold"/>
                  <a:ea typeface="+mn-ea"/>
                  <a:cs typeface="+mn-cs"/>
                </a:rPr>
                <a:t> II 1345</a:t>
              </a:r>
              <a:endParaRPr kumimoji="0" lang="en-US" sz="3100" b="0" i="0" u="none" strike="noStrike" kern="1200" cap="none" spc="3" normalizeH="0" baseline="0" noProof="0" dirty="0">
                <a:ln>
                  <a:noFill/>
                </a:ln>
                <a:solidFill>
                  <a:srgbClr val="5D7963"/>
                </a:solidFill>
                <a:effectLst/>
                <a:uLnTx/>
                <a:uFillTx/>
                <a:latin typeface="Arimo Bold"/>
                <a:ea typeface="+mn-ea"/>
                <a:cs typeface="+mn-cs"/>
              </a:endParaRPr>
            </a:p>
          </p:txBody>
        </p:sp>
        <p:sp>
          <p:nvSpPr>
            <p:cNvPr id="9" name="TextBox 9"/>
            <p:cNvSpPr txBox="1"/>
            <p:nvPr/>
          </p:nvSpPr>
          <p:spPr>
            <a:xfrm>
              <a:off x="102692" y="3167312"/>
              <a:ext cx="7504842" cy="6830929"/>
            </a:xfrm>
            <a:prstGeom prst="rect">
              <a:avLst/>
            </a:prstGeom>
          </p:spPr>
          <p:txBody>
            <a:bodyPr lIns="0" tIns="0" rIns="0" bIns="0" rtlCol="0" anchor="t">
              <a:spAutoFit/>
            </a:bodyPr>
            <a:lstStyle/>
            <a:p>
              <a:pPr lvl="0">
                <a:lnSpc>
                  <a:spcPts val="4525"/>
                </a:lnSpc>
              </a:pPr>
              <a:r>
                <a:rPr lang="en-US" sz="2500" spc="25" dirty="0">
                  <a:solidFill>
                    <a:srgbClr val="5D7963"/>
                  </a:solidFill>
                  <a:latin typeface="Aileron"/>
                </a:rPr>
                <a:t>The system is a commercial product</a:t>
              </a:r>
              <a:r>
                <a:rPr lang="tr-TR" sz="2500" spc="25" dirty="0">
                  <a:solidFill>
                    <a:srgbClr val="5D7963"/>
                  </a:solidFill>
                  <a:latin typeface="Aileron"/>
                </a:rPr>
                <a:t>.</a:t>
              </a:r>
            </a:p>
            <a:p>
              <a:pPr marL="342900" lvl="0" indent="-342900">
                <a:lnSpc>
                  <a:spcPts val="4525"/>
                </a:lnSpc>
                <a:buFont typeface="Arial" panose="020B0604020202020204" pitchFamily="34" charset="0"/>
                <a:buChar char="•"/>
              </a:pPr>
              <a:r>
                <a:rPr kumimoji="0" lang="tr-TR" sz="2500" b="0" i="0" u="none" strike="noStrike" kern="1200" cap="none" spc="25" normalizeH="0" baseline="0" noProof="0" dirty="0">
                  <a:ln>
                    <a:noFill/>
                  </a:ln>
                  <a:solidFill>
                    <a:srgbClr val="5D7963"/>
                  </a:solidFill>
                  <a:effectLst/>
                  <a:uLnTx/>
                  <a:uFillTx/>
                  <a:latin typeface="Aileron"/>
                  <a:ea typeface="+mn-ea"/>
                  <a:cs typeface="+mn-cs"/>
                </a:rPr>
                <a:t>High-</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precision</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lang="tr-TR" sz="2500" spc="25" dirty="0" err="1">
                  <a:solidFill>
                    <a:srgbClr val="5D7963"/>
                  </a:solidFill>
                  <a:latin typeface="Aileron"/>
                </a:rPr>
                <a:t>volume</a:t>
              </a:r>
              <a:r>
                <a:rPr lang="tr-TR" sz="2500" spc="25" dirty="0">
                  <a:solidFill>
                    <a:srgbClr val="5D7963"/>
                  </a:solidFill>
                  <a:latin typeface="Aileron"/>
                </a:rPr>
                <a:t> </a:t>
              </a:r>
              <a:r>
                <a:rPr lang="tr-TR" sz="2500" spc="25" dirty="0" err="1">
                  <a:solidFill>
                    <a:srgbClr val="5D7963"/>
                  </a:solidFill>
                  <a:latin typeface="Aileron"/>
                </a:rPr>
                <a:t>measurements</a:t>
              </a:r>
              <a:endParaRPr lang="tr-TR" sz="2500" spc="25" dirty="0">
                <a:solidFill>
                  <a:srgbClr val="5D7963"/>
                </a:solidFill>
                <a:latin typeface="Aileron"/>
              </a:endParaRPr>
            </a:p>
            <a:p>
              <a:pPr marL="342900" lvl="0" indent="-342900">
                <a:lnSpc>
                  <a:spcPts val="4525"/>
                </a:lnSpc>
                <a:buFont typeface="Arial" panose="020B0604020202020204" pitchFamily="34" charset="0"/>
                <a:buChar char="•"/>
              </a:pPr>
              <a:r>
                <a:rPr kumimoji="0" lang="tr-TR" sz="2500" b="0" i="0" u="none" strike="noStrike" kern="1200" cap="none" spc="25" normalizeH="0" baseline="0" noProof="0" dirty="0">
                  <a:ln>
                    <a:noFill/>
                  </a:ln>
                  <a:solidFill>
                    <a:srgbClr val="5D7963"/>
                  </a:solidFill>
                  <a:effectLst/>
                  <a:uLnTx/>
                  <a:uFillTx/>
                  <a:latin typeface="Aileron"/>
                  <a:ea typeface="+mn-ea"/>
                  <a:cs typeface="+mn-cs"/>
                </a:rPr>
                <a:t>True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density</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calcua</a:t>
              </a:r>
              <a:r>
                <a:rPr lang="tr-TR" sz="2500" spc="25" dirty="0" err="1">
                  <a:solidFill>
                    <a:srgbClr val="5D7963"/>
                  </a:solidFill>
                  <a:latin typeface="Aileron"/>
                </a:rPr>
                <a:t>lations</a:t>
              </a:r>
              <a:r>
                <a:rPr lang="tr-TR" sz="2500" spc="25" dirty="0">
                  <a:solidFill>
                    <a:srgbClr val="5D7963"/>
                  </a:solidFill>
                  <a:latin typeface="Aileron"/>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for</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solid</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powder</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and</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granular</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samples</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via</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gas</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displacement</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method</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using</a:t>
              </a:r>
              <a:r>
                <a:rPr kumimoji="0" lang="tr-TR" sz="2500" b="0" i="0" u="none" strike="noStrike" kern="1200" cap="none" spc="25" normalizeH="0" baseline="0" noProof="0" dirty="0">
                  <a:ln>
                    <a:noFill/>
                  </a:ln>
                  <a:solidFill>
                    <a:srgbClr val="5D7963"/>
                  </a:solidFill>
                  <a:effectLst/>
                  <a:uLnTx/>
                  <a:uFillTx/>
                  <a:latin typeface="Aileron"/>
                  <a:ea typeface="+mn-ea"/>
                  <a:cs typeface="+mn-cs"/>
                </a:rPr>
                <a:t> He</a:t>
              </a:r>
            </a:p>
            <a:p>
              <a:pPr marL="342900" lvl="0" indent="-342900">
                <a:lnSpc>
                  <a:spcPts val="4525"/>
                </a:lnSpc>
                <a:buFont typeface="Arial" panose="020B0604020202020204" pitchFamily="34" charset="0"/>
                <a:buChar char="•"/>
              </a:pPr>
              <a:r>
                <a:rPr kumimoji="0" lang="tr-TR" sz="2500" b="0" i="0" u="none" strike="noStrike" kern="1200" cap="none" spc="25" normalizeH="0" baseline="0" noProof="0" dirty="0" err="1">
                  <a:ln>
                    <a:noFill/>
                  </a:ln>
                  <a:solidFill>
                    <a:srgbClr val="5D7963"/>
                  </a:solidFill>
                  <a:effectLst/>
                  <a:uLnTx/>
                  <a:uFillTx/>
                  <a:latin typeface="Aileron"/>
                  <a:ea typeface="+mn-ea"/>
                  <a:cs typeface="+mn-cs"/>
                </a:rPr>
                <a:t>Certification</a:t>
              </a:r>
              <a:r>
                <a:rPr kumimoji="0" lang="tr-TR" sz="2500" b="0" i="0" u="none" strike="noStrike" kern="1200" cap="none" spc="25" normalizeH="0" baseline="0" noProof="0" dirty="0">
                  <a:ln>
                    <a:noFill/>
                  </a:ln>
                  <a:solidFill>
                    <a:srgbClr val="5D7963"/>
                  </a:solidFill>
                  <a:effectLst/>
                  <a:uLnTx/>
                  <a:uFillTx/>
                  <a:latin typeface="Aileron"/>
                  <a:ea typeface="+mn-ea"/>
                  <a:cs typeface="+mn-cs"/>
                </a:rPr>
                <a:t> of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calibration</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for</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balls</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used</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by</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Prcision</a:t>
              </a:r>
              <a:r>
                <a:rPr kumimoji="0" lang="tr-TR" sz="2500" b="0" i="0" u="none" strike="noStrike" kern="1200" cap="none" spc="25" normalizeH="0" baseline="0" noProof="0" dirty="0">
                  <a:ln>
                    <a:noFill/>
                  </a:ln>
                  <a:solidFill>
                    <a:srgbClr val="5D7963"/>
                  </a:solidFill>
                  <a:effectLst/>
                  <a:uLnTx/>
                  <a:uFillTx/>
                  <a:latin typeface="Aileron"/>
                  <a:ea typeface="+mn-ea"/>
                  <a:cs typeface="+mn-cs"/>
                </a:rPr>
                <a:t> Bal &amp;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Gage</a:t>
              </a:r>
              <a:r>
                <a:rPr kumimoji="0" lang="tr-TR" sz="2500" b="0" i="0" u="none" strike="noStrike" kern="1200" cap="none" spc="25" normalizeH="0" baseline="0" noProof="0" dirty="0">
                  <a:ln>
                    <a:noFill/>
                  </a:ln>
                  <a:solidFill>
                    <a:srgbClr val="5D7963"/>
                  </a:solidFill>
                  <a:effectLst/>
                  <a:uLnTx/>
                  <a:uFillTx/>
                  <a:latin typeface="Aileron"/>
                  <a:ea typeface="+mn-ea"/>
                  <a:cs typeface="+mn-cs"/>
                </a:rPr>
                <a:t> </a:t>
              </a:r>
              <a:r>
                <a:rPr kumimoji="0" lang="tr-TR" sz="2500" b="0" i="0" u="none" strike="noStrike" kern="1200" cap="none" spc="25" normalizeH="0" baseline="0" noProof="0" dirty="0" err="1">
                  <a:ln>
                    <a:noFill/>
                  </a:ln>
                  <a:solidFill>
                    <a:srgbClr val="5D7963"/>
                  </a:solidFill>
                  <a:effectLst/>
                  <a:uLnTx/>
                  <a:uFillTx/>
                  <a:latin typeface="Aileron"/>
                  <a:ea typeface="+mn-ea"/>
                  <a:cs typeface="+mn-cs"/>
                </a:rPr>
                <a:t>Co</a:t>
              </a:r>
              <a:r>
                <a:rPr kumimoji="0" lang="tr-TR" sz="2500" b="0" i="0" u="none" strike="noStrike" kern="1200" cap="none" spc="25" normalizeH="0" baseline="0" noProof="0" dirty="0">
                  <a:ln>
                    <a:noFill/>
                  </a:ln>
                  <a:solidFill>
                    <a:srgbClr val="5D7963"/>
                  </a:solidFill>
                  <a:effectLst/>
                  <a:uLnTx/>
                  <a:uFillTx/>
                  <a:latin typeface="Aileron"/>
                  <a:ea typeface="+mn-ea"/>
                  <a:cs typeface="+mn-cs"/>
                </a:rPr>
                <a:t>.</a:t>
              </a:r>
            </a:p>
            <a:p>
              <a:pPr marL="342900" lvl="0" indent="-342900">
                <a:lnSpc>
                  <a:spcPts val="4525"/>
                </a:lnSpc>
                <a:buFont typeface="Arial" panose="020B0604020202020204" pitchFamily="34" charset="0"/>
                <a:buChar char="•"/>
              </a:pPr>
              <a:endParaRPr kumimoji="0" lang="tr-TR" sz="2500" b="0" i="0" u="none" strike="noStrike" kern="1200" cap="none" spc="25" normalizeH="0" baseline="0" noProof="0" dirty="0">
                <a:ln>
                  <a:noFill/>
                </a:ln>
                <a:solidFill>
                  <a:srgbClr val="5D7963"/>
                </a:solidFill>
                <a:effectLst/>
                <a:uLnTx/>
                <a:uFillTx/>
                <a:latin typeface="Aileron"/>
                <a:ea typeface="+mn-ea"/>
                <a:cs typeface="+mn-cs"/>
              </a:endParaRPr>
            </a:p>
          </p:txBody>
        </p:sp>
      </p:gr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marL="0" marR="0" lvl="0" indent="0" algn="ctr" defTabSz="914400" rtl="0" eaLnBrk="1" fontAlgn="auto" latinLnBrk="0" hangingPunct="1">
                <a:lnSpc>
                  <a:spcPts val="1919"/>
                </a:lnSpc>
                <a:spcBef>
                  <a:spcPts val="0"/>
                </a:spcBef>
                <a:spcAft>
                  <a:spcPts val="0"/>
                </a:spcAft>
                <a:buClrTx/>
                <a:buSzTx/>
                <a:buFontTx/>
                <a:buNone/>
                <a:tabLst/>
                <a:defRPr/>
              </a:pPr>
              <a:r>
                <a:rPr lang="tr-TR" sz="1999" dirty="0">
                  <a:solidFill>
                    <a:srgbClr val="FFFFFF"/>
                  </a:solidFill>
                  <a:latin typeface="Aileron Bold"/>
                </a:rPr>
                <a:t>53</a:t>
              </a:r>
              <a:endParaRPr kumimoji="0" lang="en-US" sz="1999" b="0" i="0" u="none" strike="noStrike" kern="1200" cap="none" spc="0" normalizeH="0" baseline="0" noProof="0" dirty="0">
                <a:ln>
                  <a:noFill/>
                </a:ln>
                <a:solidFill>
                  <a:srgbClr val="FFFFFF"/>
                </a:solidFill>
                <a:effectLst/>
                <a:uLnTx/>
                <a:uFillTx/>
                <a:latin typeface="Aileron Bold"/>
                <a:ea typeface="+mn-ea"/>
                <a:cs typeface="+mn-cs"/>
              </a:endParaRPr>
            </a:p>
          </p:txBody>
        </p:sp>
      </p:grpSp>
      <p:pic>
        <p:nvPicPr>
          <p:cNvPr id="16" name="Resim 15">
            <a:extLst>
              <a:ext uri="{FF2B5EF4-FFF2-40B4-BE49-F238E27FC236}">
                <a16:creationId xmlns:a16="http://schemas.microsoft.com/office/drawing/2014/main" id="{6231CA56-C618-4DB5-9244-20A6B4A23CF8}"/>
              </a:ext>
            </a:extLst>
          </p:cNvPr>
          <p:cNvPicPr>
            <a:picLocks noChangeAspect="1"/>
          </p:cNvPicPr>
          <p:nvPr/>
        </p:nvPicPr>
        <p:blipFill rotWithShape="1">
          <a:blip r:embed="rId2"/>
          <a:srcRect t="33241" b="14258"/>
          <a:stretch/>
        </p:blipFill>
        <p:spPr>
          <a:xfrm>
            <a:off x="379039" y="1185863"/>
            <a:ext cx="11246284" cy="7843837"/>
          </a:xfrm>
          <a:prstGeom prst="roundRect">
            <a:avLst>
              <a:gd name="adj" fmla="val 236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5708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92388" y="1108071"/>
            <a:ext cx="11419587" cy="7993711"/>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7" name="Group 7"/>
          <p:cNvGrpSpPr/>
          <p:nvPr/>
        </p:nvGrpSpPr>
        <p:grpSpPr>
          <a:xfrm>
            <a:off x="11997010" y="1658221"/>
            <a:ext cx="5734225" cy="6970557"/>
            <a:chOff x="9804" y="1359243"/>
            <a:chExt cx="7645634" cy="9294074"/>
          </a:xfrm>
        </p:grpSpPr>
        <p:sp>
          <p:nvSpPr>
            <p:cNvPr id="8" name="TextBox 8"/>
            <p:cNvSpPr txBox="1"/>
            <p:nvPr/>
          </p:nvSpPr>
          <p:spPr>
            <a:xfrm>
              <a:off x="9804" y="1359243"/>
              <a:ext cx="7645634" cy="723361"/>
            </a:xfrm>
            <a:prstGeom prst="rect">
              <a:avLst/>
            </a:prstGeom>
          </p:spPr>
          <p:txBody>
            <a:bodyPr wrap="square" lIns="0" tIns="0" rIns="0" bIns="0" rtlCol="0" anchor="t">
              <a:spAutoFit/>
            </a:bodyPr>
            <a:lstStyle/>
            <a:p>
              <a:pPr marL="0" marR="0" lvl="0" indent="0" algn="l" defTabSz="914400" rtl="0" eaLnBrk="1" fontAlgn="auto" latinLnBrk="0" hangingPunct="1">
                <a:lnSpc>
                  <a:spcPts val="4650"/>
                </a:lnSpc>
                <a:spcBef>
                  <a:spcPts val="0"/>
                </a:spcBef>
                <a:spcAft>
                  <a:spcPts val="0"/>
                </a:spcAft>
                <a:buClrTx/>
                <a:buSzTx/>
                <a:buFontTx/>
                <a:buNone/>
                <a:tabLst/>
                <a:defRPr/>
              </a:pPr>
              <a:r>
                <a:rPr kumimoji="0" lang="tr-TR" sz="3100" b="0" i="0" u="none" strike="noStrike" kern="1200" cap="none" spc="3" normalizeH="0" baseline="0" noProof="0" dirty="0" err="1">
                  <a:ln>
                    <a:noFill/>
                  </a:ln>
                  <a:solidFill>
                    <a:srgbClr val="5D7963"/>
                  </a:solidFill>
                  <a:effectLst/>
                  <a:uLnTx/>
                  <a:uFillTx/>
                  <a:latin typeface="Arimo Bold"/>
                  <a:ea typeface="+mn-ea"/>
                  <a:cs typeface="+mn-cs"/>
                </a:rPr>
                <a:t>Breakthrough</a:t>
              </a:r>
              <a:r>
                <a:rPr kumimoji="0" lang="tr-TR" sz="3100" b="0" i="0" u="none" strike="noStrike" kern="1200" cap="none" spc="3" normalizeH="0" baseline="0" noProof="0" dirty="0">
                  <a:ln>
                    <a:noFill/>
                  </a:ln>
                  <a:solidFill>
                    <a:srgbClr val="5D7963"/>
                  </a:solidFill>
                  <a:effectLst/>
                  <a:uLnTx/>
                  <a:uFillTx/>
                  <a:latin typeface="Arimo Bold"/>
                  <a:ea typeface="+mn-ea"/>
                  <a:cs typeface="+mn-cs"/>
                </a:rPr>
                <a:t> Analyzer - BTA</a:t>
              </a:r>
              <a:endParaRPr kumimoji="0" lang="en-US" sz="3100" b="0" i="0" u="none" strike="noStrike" kern="1200" cap="none" spc="3" normalizeH="0" baseline="0" noProof="0" dirty="0">
                <a:ln>
                  <a:noFill/>
                </a:ln>
                <a:solidFill>
                  <a:srgbClr val="5D7963"/>
                </a:solidFill>
                <a:effectLst/>
                <a:uLnTx/>
                <a:uFillTx/>
                <a:latin typeface="Arimo Bold"/>
                <a:ea typeface="+mn-ea"/>
                <a:cs typeface="+mn-cs"/>
              </a:endParaRPr>
            </a:p>
          </p:txBody>
        </p:sp>
        <p:sp>
          <p:nvSpPr>
            <p:cNvPr id="9" name="TextBox 9"/>
            <p:cNvSpPr txBox="1"/>
            <p:nvPr/>
          </p:nvSpPr>
          <p:spPr>
            <a:xfrm>
              <a:off x="80199" y="2283507"/>
              <a:ext cx="7504842" cy="8369810"/>
            </a:xfrm>
            <a:prstGeom prst="rect">
              <a:avLst/>
            </a:prstGeom>
          </p:spPr>
          <p:txBody>
            <a:bodyPr lIns="0" tIns="0" rIns="0" bIns="0" rtlCol="0" anchor="t">
              <a:spAutoFit/>
            </a:bodyPr>
            <a:lstStyle/>
            <a:p>
              <a:pPr>
                <a:lnSpc>
                  <a:spcPts val="4525"/>
                </a:lnSpc>
              </a:pPr>
              <a:r>
                <a:rPr lang="en-US" sz="2500" spc="25" dirty="0">
                  <a:solidFill>
                    <a:srgbClr val="5D7963"/>
                  </a:solidFill>
                  <a:latin typeface="Aileron Bold"/>
                </a:rPr>
                <a:t>System Components</a:t>
              </a:r>
            </a:p>
            <a:p>
              <a:pPr marL="342900" indent="-342900">
                <a:lnSpc>
                  <a:spcPts val="4525"/>
                </a:lnSpc>
                <a:buFont typeface="Arial" panose="020B0604020202020204" pitchFamily="34" charset="0"/>
                <a:buChar char="•"/>
              </a:pPr>
              <a:r>
                <a:rPr lang="en-US" sz="2500" spc="25" dirty="0">
                  <a:solidFill>
                    <a:srgbClr val="5D7963"/>
                  </a:solidFill>
                  <a:latin typeface="Aileron"/>
                </a:rPr>
                <a:t>Feed block MFCs</a:t>
              </a:r>
              <a:r>
                <a:rPr lang="tr-TR" sz="2500" spc="25" dirty="0">
                  <a:solidFill>
                    <a:srgbClr val="5D7963"/>
                  </a:solidFill>
                  <a:latin typeface="Aileron"/>
                </a:rPr>
                <a:t> </a:t>
              </a:r>
              <a:r>
                <a:rPr lang="tr-TR" sz="2500" spc="25" dirty="0" err="1">
                  <a:solidFill>
                    <a:srgbClr val="5D7963"/>
                  </a:solidFill>
                  <a:latin typeface="Aileron"/>
                </a:rPr>
                <a:t>up</a:t>
              </a:r>
              <a:r>
                <a:rPr lang="tr-TR" sz="2500" spc="25" dirty="0">
                  <a:solidFill>
                    <a:srgbClr val="5D7963"/>
                  </a:solidFill>
                  <a:latin typeface="Aileron"/>
                </a:rPr>
                <a:t> </a:t>
              </a:r>
              <a:r>
                <a:rPr lang="tr-TR" sz="2500" spc="25" dirty="0" err="1">
                  <a:solidFill>
                    <a:srgbClr val="5D7963"/>
                  </a:solidFill>
                  <a:latin typeface="Aileron"/>
                </a:rPr>
                <a:t>to</a:t>
              </a:r>
              <a:r>
                <a:rPr lang="tr-TR" sz="2500" spc="25" dirty="0">
                  <a:solidFill>
                    <a:srgbClr val="5D7963"/>
                  </a:solidFill>
                  <a:latin typeface="Aileron"/>
                </a:rPr>
                <a:t> 30 bar in </a:t>
              </a:r>
              <a:r>
                <a:rPr lang="tr-TR" sz="2500" spc="25" dirty="0" err="1">
                  <a:solidFill>
                    <a:srgbClr val="5D7963"/>
                  </a:solidFill>
                  <a:latin typeface="Aileron"/>
                </a:rPr>
                <a:t>thermostated</a:t>
              </a:r>
              <a:r>
                <a:rPr lang="tr-TR" sz="2500" spc="25" dirty="0">
                  <a:solidFill>
                    <a:srgbClr val="5D7963"/>
                  </a:solidFill>
                  <a:latin typeface="Aileron"/>
                </a:rPr>
                <a:t> </a:t>
              </a:r>
              <a:r>
                <a:rPr lang="tr-TR" sz="2500" spc="25" dirty="0" err="1">
                  <a:solidFill>
                    <a:srgbClr val="5D7963"/>
                  </a:solidFill>
                  <a:latin typeface="Aileron"/>
                </a:rPr>
                <a:t>environmental</a:t>
              </a:r>
              <a:r>
                <a:rPr lang="tr-TR" sz="2500" spc="25" dirty="0">
                  <a:solidFill>
                    <a:srgbClr val="5D7963"/>
                  </a:solidFill>
                  <a:latin typeface="Aileron"/>
                </a:rPr>
                <a:t> </a:t>
              </a:r>
              <a:r>
                <a:rPr lang="tr-TR" sz="2500" spc="25" dirty="0" err="1">
                  <a:solidFill>
                    <a:srgbClr val="5D7963"/>
                  </a:solidFill>
                  <a:latin typeface="Aileron"/>
                </a:rPr>
                <a:t>chamber</a:t>
              </a:r>
              <a:r>
                <a:rPr lang="tr-TR" sz="2500" spc="25" dirty="0">
                  <a:solidFill>
                    <a:srgbClr val="5D7963"/>
                  </a:solidFill>
                  <a:latin typeface="Aileron"/>
                </a:rPr>
                <a:t> </a:t>
              </a:r>
              <a:r>
                <a:rPr lang="tr-TR" sz="2500" spc="25" dirty="0" err="1">
                  <a:solidFill>
                    <a:srgbClr val="5D7963"/>
                  </a:solidFill>
                  <a:latin typeface="Aileron"/>
                </a:rPr>
                <a:t>up</a:t>
              </a:r>
              <a:r>
                <a:rPr lang="tr-TR" sz="2500" spc="25" dirty="0">
                  <a:solidFill>
                    <a:srgbClr val="5D7963"/>
                  </a:solidFill>
                  <a:latin typeface="Aileron"/>
                </a:rPr>
                <a:t> </a:t>
              </a:r>
              <a:r>
                <a:rPr lang="tr-TR" sz="2500" spc="25" dirty="0" err="1">
                  <a:solidFill>
                    <a:srgbClr val="5D7963"/>
                  </a:solidFill>
                  <a:latin typeface="Aileron"/>
                </a:rPr>
                <a:t>to</a:t>
              </a:r>
              <a:r>
                <a:rPr lang="tr-TR" sz="2500" spc="25" dirty="0">
                  <a:solidFill>
                    <a:srgbClr val="5D7963"/>
                  </a:solidFill>
                  <a:latin typeface="Aileron"/>
                </a:rPr>
                <a:t> 150 °C</a:t>
              </a:r>
            </a:p>
            <a:p>
              <a:pPr marL="342900" indent="-342900">
                <a:lnSpc>
                  <a:spcPts val="4525"/>
                </a:lnSpc>
                <a:buFont typeface="Arial" panose="020B0604020202020204" pitchFamily="34" charset="0"/>
                <a:buChar char="•"/>
              </a:pPr>
              <a:r>
                <a:rPr lang="tr-TR" sz="2500" spc="25" dirty="0" err="1">
                  <a:solidFill>
                    <a:srgbClr val="5D7963"/>
                  </a:solidFill>
                  <a:latin typeface="Aileron"/>
                </a:rPr>
                <a:t>External</a:t>
              </a:r>
              <a:r>
                <a:rPr lang="en-US" sz="2500" spc="25" dirty="0">
                  <a:solidFill>
                    <a:srgbClr val="5D7963"/>
                  </a:solidFill>
                  <a:latin typeface="Aileron"/>
                </a:rPr>
                <a:t> </a:t>
              </a:r>
              <a:r>
                <a:rPr lang="tr-TR" sz="2500" spc="25" dirty="0" err="1">
                  <a:solidFill>
                    <a:srgbClr val="5D7963"/>
                  </a:solidFill>
                  <a:latin typeface="Aileron"/>
                </a:rPr>
                <a:t>vapor</a:t>
              </a:r>
              <a:r>
                <a:rPr lang="tr-TR" sz="2500" spc="25" dirty="0">
                  <a:solidFill>
                    <a:srgbClr val="5D7963"/>
                  </a:solidFill>
                  <a:latin typeface="Aileron"/>
                </a:rPr>
                <a:t> </a:t>
              </a:r>
              <a:r>
                <a:rPr lang="tr-TR" sz="2500" spc="25" dirty="0" err="1">
                  <a:solidFill>
                    <a:srgbClr val="5D7963"/>
                  </a:solidFill>
                  <a:latin typeface="Aileron"/>
                </a:rPr>
                <a:t>generator</a:t>
              </a:r>
              <a:r>
                <a:rPr lang="tr-TR" sz="2500" spc="25" dirty="0">
                  <a:solidFill>
                    <a:srgbClr val="5D7963"/>
                  </a:solidFill>
                  <a:latin typeface="Aileron"/>
                </a:rPr>
                <a:t>, </a:t>
              </a:r>
              <a:r>
                <a:rPr lang="tr-TR" sz="2500" spc="25" dirty="0" err="1">
                  <a:solidFill>
                    <a:srgbClr val="5D7963"/>
                  </a:solidFill>
                  <a:latin typeface="Aileron"/>
                </a:rPr>
                <a:t>up</a:t>
              </a:r>
              <a:r>
                <a:rPr lang="tr-TR" sz="2500" spc="25" dirty="0">
                  <a:solidFill>
                    <a:srgbClr val="5D7963"/>
                  </a:solidFill>
                  <a:latin typeface="Aileron"/>
                </a:rPr>
                <a:t> </a:t>
              </a:r>
              <a:r>
                <a:rPr lang="tr-TR" sz="2500" spc="25" dirty="0" err="1">
                  <a:solidFill>
                    <a:srgbClr val="5D7963"/>
                  </a:solidFill>
                  <a:latin typeface="Aileron"/>
                </a:rPr>
                <a:t>to</a:t>
              </a:r>
              <a:r>
                <a:rPr lang="tr-TR" sz="2500" spc="25" dirty="0">
                  <a:solidFill>
                    <a:srgbClr val="5D7963"/>
                  </a:solidFill>
                  <a:latin typeface="Aileron"/>
                </a:rPr>
                <a:t> 30 bar, 80 °C</a:t>
              </a:r>
            </a:p>
            <a:p>
              <a:pPr marL="342900" indent="-342900">
                <a:lnSpc>
                  <a:spcPts val="4525"/>
                </a:lnSpc>
                <a:buFont typeface="Arial" panose="020B0604020202020204" pitchFamily="34" charset="0"/>
                <a:buChar char="•"/>
              </a:pPr>
              <a:r>
                <a:rPr lang="en-US" sz="2500" spc="25" dirty="0">
                  <a:solidFill>
                    <a:srgbClr val="5D7963"/>
                  </a:solidFill>
                  <a:latin typeface="Aileron"/>
                </a:rPr>
                <a:t>Patented “No Dead Volume” mixing valve with rapid switching</a:t>
              </a:r>
              <a:endParaRPr lang="tr-TR" sz="2500" spc="25" dirty="0">
                <a:solidFill>
                  <a:srgbClr val="5D7963"/>
                </a:solidFill>
                <a:latin typeface="Aileron"/>
              </a:endParaRPr>
            </a:p>
            <a:p>
              <a:pPr marL="342900" indent="-342900">
                <a:lnSpc>
                  <a:spcPts val="4525"/>
                </a:lnSpc>
                <a:buFont typeface="Arial" panose="020B0604020202020204" pitchFamily="34" charset="0"/>
                <a:buChar char="•"/>
              </a:pPr>
              <a:r>
                <a:rPr lang="tr-TR" sz="2500" spc="25" dirty="0" err="1">
                  <a:solidFill>
                    <a:srgbClr val="5D7963"/>
                  </a:solidFill>
                  <a:latin typeface="Aileron"/>
                </a:rPr>
                <a:t>In-situ</a:t>
              </a:r>
              <a:r>
                <a:rPr lang="tr-TR" sz="2500" spc="25" dirty="0">
                  <a:solidFill>
                    <a:srgbClr val="5D7963"/>
                  </a:solidFill>
                  <a:latin typeface="Aileron"/>
                </a:rPr>
                <a:t> </a:t>
              </a:r>
              <a:r>
                <a:rPr lang="tr-TR" sz="2500" spc="25" dirty="0" err="1">
                  <a:solidFill>
                    <a:srgbClr val="5D7963"/>
                  </a:solidFill>
                  <a:latin typeface="Aileron"/>
                </a:rPr>
                <a:t>vacuum</a:t>
              </a:r>
              <a:r>
                <a:rPr lang="tr-TR" sz="2500" spc="25" dirty="0">
                  <a:solidFill>
                    <a:srgbClr val="5D7963"/>
                  </a:solidFill>
                  <a:latin typeface="Aileron"/>
                </a:rPr>
                <a:t> </a:t>
              </a:r>
              <a:r>
                <a:rPr lang="tr-TR" sz="2500" spc="25" dirty="0" err="1">
                  <a:solidFill>
                    <a:srgbClr val="5D7963"/>
                  </a:solidFill>
                  <a:latin typeface="Aileron"/>
                </a:rPr>
                <a:t>preparation</a:t>
              </a:r>
              <a:endParaRPr lang="tr-TR" sz="2500" spc="25" dirty="0">
                <a:solidFill>
                  <a:srgbClr val="5D7963"/>
                </a:solidFill>
                <a:latin typeface="Aileron"/>
              </a:endParaRPr>
            </a:p>
            <a:p>
              <a:pPr marL="342900" indent="-342900">
                <a:lnSpc>
                  <a:spcPts val="4525"/>
                </a:lnSpc>
                <a:buFont typeface="Arial" panose="020B0604020202020204" pitchFamily="34" charset="0"/>
                <a:buChar char="•"/>
              </a:pPr>
              <a:r>
                <a:rPr lang="en-US" sz="2500" spc="25" dirty="0">
                  <a:solidFill>
                    <a:srgbClr val="5D7963"/>
                  </a:solidFill>
                  <a:latin typeface="Aileron"/>
                </a:rPr>
                <a:t>Analysis block Mass spectrometer</a:t>
              </a:r>
            </a:p>
            <a:p>
              <a:pPr marL="342900" lvl="0" indent="-342900">
                <a:lnSpc>
                  <a:spcPts val="4525"/>
                </a:lnSpc>
                <a:buFont typeface="Arial" panose="020B0604020202020204" pitchFamily="34" charset="0"/>
                <a:buChar char="•"/>
              </a:pPr>
              <a:endParaRPr kumimoji="0" lang="tr-TR" sz="2500" b="0" i="0" u="none" strike="noStrike" kern="1200" cap="none" spc="25" normalizeH="0" baseline="0" noProof="0" dirty="0">
                <a:ln>
                  <a:noFill/>
                </a:ln>
                <a:solidFill>
                  <a:srgbClr val="5D7963"/>
                </a:solidFill>
                <a:effectLst/>
                <a:uLnTx/>
                <a:uFillTx/>
                <a:latin typeface="Aileron"/>
                <a:ea typeface="+mn-ea"/>
                <a:cs typeface="+mn-cs"/>
              </a:endParaRPr>
            </a:p>
          </p:txBody>
        </p:sp>
      </p:gr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marL="0" marR="0" lvl="0" indent="0" algn="ctr" defTabSz="914400" rtl="0" eaLnBrk="1" fontAlgn="auto" latinLnBrk="0" hangingPunct="1">
                <a:lnSpc>
                  <a:spcPts val="1919"/>
                </a:lnSpc>
                <a:spcBef>
                  <a:spcPts val="0"/>
                </a:spcBef>
                <a:spcAft>
                  <a:spcPts val="0"/>
                </a:spcAft>
                <a:buClrTx/>
                <a:buSzTx/>
                <a:buFontTx/>
                <a:buNone/>
                <a:tabLst/>
                <a:defRPr/>
              </a:pPr>
              <a:r>
                <a:rPr lang="tr-TR" sz="1999" dirty="0">
                  <a:solidFill>
                    <a:srgbClr val="FFFFFF"/>
                  </a:solidFill>
                  <a:latin typeface="Aileron Bold"/>
                </a:rPr>
                <a:t>54</a:t>
              </a:r>
              <a:endParaRPr kumimoji="0" lang="en-US" sz="1999" b="0" i="0" u="none" strike="noStrike" kern="1200" cap="none" spc="0" normalizeH="0" baseline="0" noProof="0" dirty="0">
                <a:ln>
                  <a:noFill/>
                </a:ln>
                <a:solidFill>
                  <a:srgbClr val="FFFFFF"/>
                </a:solidFill>
                <a:effectLst/>
                <a:uLnTx/>
                <a:uFillTx/>
                <a:latin typeface="Aileron Bold"/>
                <a:ea typeface="+mn-ea"/>
                <a:cs typeface="+mn-cs"/>
              </a:endParaRPr>
            </a:p>
          </p:txBody>
        </p:sp>
      </p:grpSp>
      <p:pic>
        <p:nvPicPr>
          <p:cNvPr id="5" name="Resim 4">
            <a:extLst>
              <a:ext uri="{FF2B5EF4-FFF2-40B4-BE49-F238E27FC236}">
                <a16:creationId xmlns:a16="http://schemas.microsoft.com/office/drawing/2014/main" id="{9633028B-4D90-4FC0-91F1-38CD0D0257D9}"/>
              </a:ext>
            </a:extLst>
          </p:cNvPr>
          <p:cNvPicPr>
            <a:picLocks noChangeAspect="1"/>
          </p:cNvPicPr>
          <p:nvPr/>
        </p:nvPicPr>
        <p:blipFill>
          <a:blip r:embed="rId2"/>
          <a:stretch>
            <a:fillRect/>
          </a:stretch>
        </p:blipFill>
        <p:spPr>
          <a:xfrm>
            <a:off x="1764778" y="697541"/>
            <a:ext cx="8474805" cy="8814769"/>
          </a:xfrm>
          <a:prstGeom prst="rect">
            <a:avLst/>
          </a:prstGeom>
        </p:spPr>
      </p:pic>
      <p:sp>
        <p:nvSpPr>
          <p:cNvPr id="15" name="TextBox 10">
            <a:extLst>
              <a:ext uri="{FF2B5EF4-FFF2-40B4-BE49-F238E27FC236}">
                <a16:creationId xmlns:a16="http://schemas.microsoft.com/office/drawing/2014/main" id="{11CBC0B4-EA11-467A-AFD6-C8C440380F2E}"/>
              </a:ext>
            </a:extLst>
          </p:cNvPr>
          <p:cNvSpPr txBox="1"/>
          <p:nvPr/>
        </p:nvSpPr>
        <p:spPr>
          <a:xfrm>
            <a:off x="11997010" y="8233411"/>
            <a:ext cx="4895949" cy="491489"/>
          </a:xfrm>
          <a:prstGeom prst="rect">
            <a:avLst/>
          </a:prstGeom>
        </p:spPr>
        <p:txBody>
          <a:bodyPr lIns="0" tIns="0" rIns="0" bIns="0" rtlCol="0" anchor="t">
            <a:spAutoFit/>
          </a:bodyPr>
          <a:lstStyle/>
          <a:p>
            <a:pPr marL="0" lvl="0" indent="0">
              <a:lnSpc>
                <a:spcPts val="3900"/>
              </a:lnSpc>
            </a:pPr>
            <a:r>
              <a:rPr lang="en-US" sz="2600" spc="2" dirty="0">
                <a:solidFill>
                  <a:srgbClr val="5D7963"/>
                </a:solidFill>
                <a:latin typeface="Arimo Bold"/>
              </a:rPr>
              <a:t>Analysis Mode: In situ </a:t>
            </a:r>
          </a:p>
        </p:txBody>
      </p:sp>
    </p:spTree>
    <p:extLst>
      <p:ext uri="{BB962C8B-B14F-4D97-AF65-F5344CB8AC3E}">
        <p14:creationId xmlns:p14="http://schemas.microsoft.com/office/powerpoint/2010/main" val="646356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878481"/>
            <a:ext cx="12016735" cy="3962410"/>
            <a:chOff x="0" y="-66675"/>
            <a:chExt cx="16022314" cy="5283214"/>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EXAMPLE</a:t>
              </a:r>
            </a:p>
          </p:txBody>
        </p:sp>
        <p:sp>
          <p:nvSpPr>
            <p:cNvPr id="4" name="TextBox 4"/>
            <p:cNvSpPr txBox="1"/>
            <p:nvPr/>
          </p:nvSpPr>
          <p:spPr>
            <a:xfrm>
              <a:off x="0" y="847821"/>
              <a:ext cx="16022314" cy="4368718"/>
            </a:xfrm>
            <a:prstGeom prst="rect">
              <a:avLst/>
            </a:prstGeom>
          </p:spPr>
          <p:txBody>
            <a:bodyPr lIns="0" tIns="0" rIns="0" bIns="0" rtlCol="0" anchor="t">
              <a:spAutoFit/>
            </a:bodyPr>
            <a:lstStyle/>
            <a:p>
              <a:pPr marL="342900" indent="-342900">
                <a:lnSpc>
                  <a:spcPts val="3749"/>
                </a:lnSpc>
                <a:buFont typeface="Arial" panose="020B0604020202020204" pitchFamily="34" charset="0"/>
                <a:buChar char="•"/>
              </a:pPr>
              <a:r>
                <a:rPr lang="tr-TR" sz="2499" spc="24" dirty="0" err="1">
                  <a:solidFill>
                    <a:srgbClr val="5D7963"/>
                  </a:solidFill>
                  <a:latin typeface="Aileron"/>
                </a:rPr>
                <a:t>Determination</a:t>
              </a:r>
              <a:r>
                <a:rPr lang="tr-TR" sz="2499" spc="24" dirty="0">
                  <a:solidFill>
                    <a:srgbClr val="5D7963"/>
                  </a:solidFill>
                  <a:latin typeface="Aileron"/>
                </a:rPr>
                <a:t> of </a:t>
              </a:r>
              <a:r>
                <a:rPr lang="tr-TR" sz="2499" spc="24" dirty="0" err="1">
                  <a:solidFill>
                    <a:srgbClr val="5D7963"/>
                  </a:solidFill>
                  <a:latin typeface="Aileron"/>
                </a:rPr>
                <a:t>breakthrough</a:t>
              </a:r>
              <a:r>
                <a:rPr lang="tr-TR" sz="2499" spc="24" dirty="0">
                  <a:solidFill>
                    <a:srgbClr val="5D7963"/>
                  </a:solidFill>
                  <a:latin typeface="Aileron"/>
                </a:rPr>
                <a:t> </a:t>
              </a:r>
              <a:r>
                <a:rPr lang="tr-TR" sz="2499" spc="24" dirty="0" err="1">
                  <a:solidFill>
                    <a:srgbClr val="5D7963"/>
                  </a:solidFill>
                  <a:latin typeface="Aileron"/>
                </a:rPr>
                <a:t>curves</a:t>
              </a:r>
              <a:r>
                <a:rPr lang="tr-TR" sz="2499" spc="24" dirty="0">
                  <a:solidFill>
                    <a:srgbClr val="5D7963"/>
                  </a:solidFill>
                  <a:latin typeface="Aileron"/>
                </a:rPr>
                <a:t> </a:t>
              </a:r>
              <a:r>
                <a:rPr lang="tr-TR" sz="2499" spc="24" dirty="0" err="1">
                  <a:solidFill>
                    <a:srgbClr val="5D7963"/>
                  </a:solidFill>
                  <a:latin typeface="Aileron"/>
                </a:rPr>
                <a:t>for</a:t>
              </a:r>
              <a:r>
                <a:rPr lang="tr-TR" sz="2499" spc="24" dirty="0">
                  <a:solidFill>
                    <a:srgbClr val="5D7963"/>
                  </a:solidFill>
                  <a:latin typeface="Aileron"/>
                </a:rPr>
                <a:t> </a:t>
              </a:r>
              <a:r>
                <a:rPr lang="tr-TR" sz="2499" spc="24" dirty="0" err="1">
                  <a:solidFill>
                    <a:srgbClr val="5D7963"/>
                  </a:solidFill>
                  <a:latin typeface="Aileron"/>
                </a:rPr>
                <a:t>adsorbents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tr-TR" sz="2499" spc="24" dirty="0" err="1">
                  <a:solidFill>
                    <a:srgbClr val="5D7963"/>
                  </a:solidFill>
                  <a:latin typeface="Aileron"/>
                </a:rPr>
                <a:t>Dynamic</a:t>
              </a:r>
              <a:r>
                <a:rPr lang="tr-TR" sz="2499" spc="24" dirty="0">
                  <a:solidFill>
                    <a:srgbClr val="5D7963"/>
                  </a:solidFill>
                  <a:latin typeface="Aileron"/>
                </a:rPr>
                <a:t> </a:t>
              </a:r>
              <a:r>
                <a:rPr lang="tr-TR" sz="2499" spc="24" dirty="0" err="1">
                  <a:solidFill>
                    <a:srgbClr val="5D7963"/>
                  </a:solidFill>
                  <a:latin typeface="Aileron"/>
                </a:rPr>
                <a:t>single</a:t>
              </a:r>
              <a:r>
                <a:rPr lang="tr-TR" sz="2499" spc="24" dirty="0">
                  <a:solidFill>
                    <a:srgbClr val="5D7963"/>
                  </a:solidFill>
                  <a:latin typeface="Aileron"/>
                </a:rPr>
                <a: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multi-component</a:t>
              </a:r>
              <a:r>
                <a:rPr lang="tr-TR" sz="2499" spc="24" dirty="0">
                  <a:solidFill>
                    <a:srgbClr val="5D7963"/>
                  </a:solidFill>
                  <a:latin typeface="Aileron"/>
                </a:rPr>
                <a:t> </a:t>
              </a:r>
              <a:r>
                <a:rPr lang="tr-TR" sz="2499" spc="24" dirty="0" err="1">
                  <a:solidFill>
                    <a:srgbClr val="5D7963"/>
                  </a:solidFill>
                  <a:latin typeface="Aileron"/>
                </a:rPr>
                <a:t>gas</a:t>
              </a:r>
              <a:r>
                <a:rPr lang="tr-TR" sz="2499" spc="24" dirty="0">
                  <a:solidFill>
                    <a:srgbClr val="5D7963"/>
                  </a:solidFill>
                  <a:latin typeface="Aileron"/>
                </a:rPr>
                <a:t> </a:t>
              </a:r>
              <a:r>
                <a:rPr lang="tr-TR" sz="2499" spc="24" dirty="0" err="1">
                  <a:solidFill>
                    <a:srgbClr val="5D7963"/>
                  </a:solidFill>
                  <a:latin typeface="Aileron"/>
                </a:rPr>
                <a:t>adsorption</a:t>
              </a:r>
              <a:r>
                <a:rPr lang="tr-TR" sz="2499" spc="24" dirty="0">
                  <a:solidFill>
                    <a:srgbClr val="5D7963"/>
                  </a:solidFill>
                  <a:latin typeface="Aileron"/>
                </a:rPr>
                <a: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desorption</a:t>
              </a:r>
              <a:r>
                <a:rPr lang="tr-TR" sz="2499" spc="24" dirty="0">
                  <a:solidFill>
                    <a:srgbClr val="5D7963"/>
                  </a:solidFill>
                  <a:latin typeface="Aileron"/>
                </a:rPr>
                <a:t> </a:t>
              </a:r>
              <a:r>
                <a:rPr lang="tr-TR" sz="2499" spc="24" dirty="0" err="1">
                  <a:solidFill>
                    <a:srgbClr val="5D7963"/>
                  </a:solidFill>
                  <a:latin typeface="Aileron"/>
                </a:rPr>
                <a:t>for</a:t>
              </a:r>
              <a:r>
                <a:rPr lang="tr-TR" sz="2499" spc="24" dirty="0">
                  <a:solidFill>
                    <a:srgbClr val="5D7963"/>
                  </a:solidFill>
                  <a:latin typeface="Aileron"/>
                </a:rPr>
                <a:t> </a:t>
              </a:r>
              <a:r>
                <a:rPr lang="tr-TR" sz="2499" spc="24" dirty="0" err="1">
                  <a:solidFill>
                    <a:srgbClr val="5D7963"/>
                  </a:solidFill>
                  <a:latin typeface="Aileron"/>
                </a:rPr>
                <a:t>adsorbents</a:t>
              </a:r>
              <a:r>
                <a:rPr lang="tr-TR" sz="2499" spc="24" dirty="0">
                  <a:solidFill>
                    <a:srgbClr val="5D7963"/>
                  </a:solidFill>
                  <a:latin typeface="Aileron"/>
                </a:rPr>
                <a:t> </a:t>
              </a:r>
              <a:r>
                <a:rPr lang="tr-TR" sz="2499" spc="24" dirty="0" err="1">
                  <a:solidFill>
                    <a:srgbClr val="5D7963"/>
                  </a:solidFill>
                  <a:latin typeface="Aileron"/>
                </a:rPr>
                <a:t>from</a:t>
              </a:r>
              <a:r>
                <a:rPr lang="tr-TR" sz="2499" spc="24" dirty="0">
                  <a:solidFill>
                    <a:srgbClr val="5D7963"/>
                  </a:solidFill>
                  <a:latin typeface="Aileron"/>
                </a:rPr>
                <a:t> 1 </a:t>
              </a:r>
              <a:r>
                <a:rPr lang="tr-TR" sz="2499" spc="24" dirty="0" err="1">
                  <a:solidFill>
                    <a:srgbClr val="5D7963"/>
                  </a:solidFill>
                  <a:latin typeface="Aileron"/>
                </a:rPr>
                <a:t>to</a:t>
              </a:r>
              <a:r>
                <a:rPr lang="tr-TR" sz="2499" spc="24" dirty="0">
                  <a:solidFill>
                    <a:srgbClr val="5D7963"/>
                  </a:solidFill>
                  <a:latin typeface="Aileron"/>
                </a:rPr>
                <a:t> 30 bar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from</a:t>
              </a:r>
              <a:r>
                <a:rPr lang="tr-TR" sz="2499" spc="24" dirty="0">
                  <a:solidFill>
                    <a:srgbClr val="5D7963"/>
                  </a:solidFill>
                  <a:latin typeface="Aileron"/>
                </a:rPr>
                <a:t> </a:t>
              </a:r>
              <a:r>
                <a:rPr lang="tr-TR" sz="2499" spc="24" dirty="0" err="1">
                  <a:solidFill>
                    <a:srgbClr val="5D7963"/>
                  </a:solidFill>
                  <a:latin typeface="Aileron"/>
                </a:rPr>
                <a:t>room</a:t>
              </a:r>
              <a:r>
                <a:rPr lang="tr-TR" sz="2499" spc="24" dirty="0">
                  <a:solidFill>
                    <a:srgbClr val="5D7963"/>
                  </a:solidFill>
                  <a:latin typeface="Aileron"/>
                </a:rPr>
                <a:t> </a:t>
              </a:r>
              <a:r>
                <a:rPr lang="tr-TR" sz="2499" spc="24" dirty="0" err="1">
                  <a:solidFill>
                    <a:srgbClr val="5D7963"/>
                  </a:solidFill>
                  <a:latin typeface="Aileron"/>
                </a:rPr>
                <a:t>temperature</a:t>
              </a:r>
              <a:r>
                <a:rPr lang="tr-TR" sz="2499" spc="24" dirty="0">
                  <a:solidFill>
                    <a:srgbClr val="5D7963"/>
                  </a:solidFill>
                  <a:latin typeface="Aileron"/>
                </a:rPr>
                <a:t> </a:t>
              </a:r>
              <a:r>
                <a:rPr lang="tr-TR" sz="2499" spc="24" dirty="0" err="1">
                  <a:solidFill>
                    <a:srgbClr val="5D7963"/>
                  </a:solidFill>
                  <a:latin typeface="Aileron"/>
                </a:rPr>
                <a:t>to</a:t>
              </a:r>
              <a:r>
                <a:rPr lang="tr-TR" sz="2499" spc="24" dirty="0">
                  <a:solidFill>
                    <a:srgbClr val="5D7963"/>
                  </a:solidFill>
                  <a:latin typeface="Aileron"/>
                </a:rPr>
                <a:t> 450 °C</a:t>
              </a:r>
            </a:p>
            <a:p>
              <a:pPr marL="342900" indent="-342900">
                <a:lnSpc>
                  <a:spcPts val="3749"/>
                </a:lnSpc>
                <a:buFont typeface="Arial" panose="020B0604020202020204" pitchFamily="34" charset="0"/>
                <a:buChar char="•"/>
              </a:pPr>
              <a:r>
                <a:rPr lang="tr-TR" sz="2499" spc="24" dirty="0" err="1">
                  <a:solidFill>
                    <a:srgbClr val="5D7963"/>
                  </a:solidFill>
                  <a:latin typeface="Aileron"/>
                </a:rPr>
                <a:t>Investigation</a:t>
              </a:r>
              <a:r>
                <a:rPr lang="tr-TR" sz="2499" spc="24" dirty="0">
                  <a:solidFill>
                    <a:srgbClr val="5D7963"/>
                  </a:solidFill>
                  <a:latin typeface="Aileron"/>
                </a:rPr>
                <a:t> of </a:t>
              </a:r>
              <a:r>
                <a:rPr lang="tr-TR" sz="2499" spc="24" dirty="0" err="1">
                  <a:solidFill>
                    <a:srgbClr val="5D7963"/>
                  </a:solidFill>
                  <a:latin typeface="Aileron"/>
                </a:rPr>
                <a:t>kinetic</a:t>
              </a:r>
              <a:r>
                <a:rPr lang="tr-TR" sz="2499" spc="24" dirty="0">
                  <a:solidFill>
                    <a:srgbClr val="5D7963"/>
                  </a:solidFill>
                  <a:latin typeface="Aileron"/>
                </a:rPr>
                <a:t> </a:t>
              </a:r>
              <a:r>
                <a:rPr lang="tr-TR" sz="2499" spc="24" dirty="0" err="1">
                  <a:solidFill>
                    <a:srgbClr val="5D7963"/>
                  </a:solidFill>
                  <a:latin typeface="Aileron"/>
                </a:rPr>
                <a:t>performance</a:t>
              </a:r>
              <a:r>
                <a:rPr lang="tr-TR" sz="2499" spc="24" dirty="0">
                  <a:solidFill>
                    <a:srgbClr val="5D7963"/>
                  </a:solidFill>
                  <a:latin typeface="Aileron"/>
                </a:rPr>
                <a:t> of </a:t>
              </a:r>
              <a:r>
                <a:rPr lang="tr-TR" sz="2499" spc="24" dirty="0" err="1">
                  <a:solidFill>
                    <a:srgbClr val="5D7963"/>
                  </a:solidFill>
                  <a:latin typeface="Aileron"/>
                </a:rPr>
                <a:t>adsorbents</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tr-TR" sz="2499" spc="24" dirty="0" err="1">
                  <a:solidFill>
                    <a:srgbClr val="5D7963"/>
                  </a:solidFill>
                  <a:latin typeface="Aileron"/>
                </a:rPr>
                <a:t>Determination</a:t>
              </a:r>
              <a:r>
                <a:rPr lang="tr-TR" sz="2499" spc="24" dirty="0">
                  <a:solidFill>
                    <a:srgbClr val="5D7963"/>
                  </a:solidFill>
                  <a:latin typeface="Aileron"/>
                </a:rPr>
                <a:t> of </a:t>
              </a:r>
              <a:r>
                <a:rPr lang="tr-TR" sz="2499" spc="24" dirty="0" err="1">
                  <a:solidFill>
                    <a:srgbClr val="5D7963"/>
                  </a:solidFill>
                  <a:latin typeface="Aileron"/>
                </a:rPr>
                <a:t>heat</a:t>
              </a:r>
              <a:r>
                <a:rPr lang="tr-TR" sz="2499" spc="24" dirty="0">
                  <a:solidFill>
                    <a:srgbClr val="5D7963"/>
                  </a:solidFill>
                  <a:latin typeface="Aileron"/>
                </a:rPr>
                <a:t> of </a:t>
              </a:r>
              <a:r>
                <a:rPr lang="tr-TR" sz="2499" spc="24" dirty="0" err="1">
                  <a:solidFill>
                    <a:srgbClr val="5D7963"/>
                  </a:solidFill>
                  <a:latin typeface="Aileron"/>
                </a:rPr>
                <a:t>adsorption</a:t>
              </a:r>
              <a:endParaRPr lang="tr-TR" sz="2499" spc="24" dirty="0">
                <a:solidFill>
                  <a:srgbClr val="5D7963"/>
                </a:solidFill>
                <a:latin typeface="Aileron"/>
              </a:endParaRPr>
            </a:p>
            <a:p>
              <a:pPr marL="342900" indent="-342900">
                <a:lnSpc>
                  <a:spcPts val="3749"/>
                </a:lnSpc>
                <a:buFont typeface="Arial" panose="020B0604020202020204" pitchFamily="34" charset="0"/>
                <a:buChar char="•"/>
              </a:pPr>
              <a:r>
                <a:rPr lang="tr-TR" sz="2499" spc="24" dirty="0" err="1">
                  <a:solidFill>
                    <a:srgbClr val="5D7963"/>
                  </a:solidFill>
                  <a:latin typeface="Aileron"/>
                </a:rPr>
                <a:t>Temperature</a:t>
              </a:r>
              <a:r>
                <a:rPr lang="tr-TR" sz="2499" spc="24" dirty="0">
                  <a:solidFill>
                    <a:srgbClr val="5D7963"/>
                  </a:solidFill>
                  <a:latin typeface="Aileron"/>
                </a:rPr>
                <a:t> </a:t>
              </a:r>
              <a:r>
                <a:rPr lang="tr-TR" sz="2499" spc="24" dirty="0" err="1">
                  <a:solidFill>
                    <a:srgbClr val="5D7963"/>
                  </a:solidFill>
                  <a:latin typeface="Aileron"/>
                </a:rPr>
                <a:t>programmed</a:t>
              </a:r>
              <a:r>
                <a:rPr lang="tr-TR" sz="2499" spc="24" dirty="0">
                  <a:solidFill>
                    <a:srgbClr val="5D7963"/>
                  </a:solidFill>
                  <a:latin typeface="Aileron"/>
                </a:rPr>
                <a:t> </a:t>
              </a:r>
              <a:r>
                <a:rPr lang="tr-TR" sz="2499" spc="24" dirty="0" err="1">
                  <a:solidFill>
                    <a:srgbClr val="5D7963"/>
                  </a:solidFill>
                  <a:latin typeface="Aileron"/>
                </a:rPr>
                <a:t>desorption</a:t>
              </a:r>
              <a:r>
                <a:rPr lang="tr-TR" sz="2499" spc="24" dirty="0">
                  <a:solidFill>
                    <a:srgbClr val="5D7963"/>
                  </a:solidFill>
                  <a:latin typeface="Aileron"/>
                </a:rPr>
                <a:t> </a:t>
              </a:r>
              <a:r>
                <a:rPr lang="tr-TR" sz="2499" spc="24" dirty="0" err="1">
                  <a:solidFill>
                    <a:srgbClr val="5D7963"/>
                  </a:solidFill>
                  <a:latin typeface="Aileron"/>
                </a:rPr>
                <a:t>up</a:t>
              </a:r>
              <a:r>
                <a:rPr lang="tr-TR" sz="2499" spc="24" dirty="0">
                  <a:solidFill>
                    <a:srgbClr val="5D7963"/>
                  </a:solidFill>
                  <a:latin typeface="Aileron"/>
                </a:rPr>
                <a:t> </a:t>
              </a:r>
              <a:r>
                <a:rPr lang="tr-TR" sz="2499" spc="24" dirty="0" err="1">
                  <a:solidFill>
                    <a:srgbClr val="5D7963"/>
                  </a:solidFill>
                  <a:latin typeface="Aileron"/>
                </a:rPr>
                <a:t>to</a:t>
              </a:r>
              <a:r>
                <a:rPr lang="tr-TR" sz="2499" spc="24" dirty="0">
                  <a:solidFill>
                    <a:srgbClr val="5D7963"/>
                  </a:solidFill>
                  <a:latin typeface="Aileron"/>
                </a:rPr>
                <a:t> 450 °C</a:t>
              </a:r>
            </a:p>
            <a:p>
              <a:pPr marL="342900" indent="-342900">
                <a:lnSpc>
                  <a:spcPts val="3749"/>
                </a:lnSpc>
                <a:buFont typeface="Arial" panose="020B0604020202020204" pitchFamily="34" charset="0"/>
                <a:buChar char="•"/>
              </a:pPr>
              <a:endParaRPr lang="en-US" sz="2500" spc="25" dirty="0">
                <a:solidFill>
                  <a:srgbClr val="5D7963"/>
                </a:solidFill>
                <a:latin typeface="Aileron"/>
              </a:endParaRPr>
            </a:p>
          </p:txBody>
        </p:sp>
      </p:grpSp>
      <p:grpSp>
        <p:nvGrpSpPr>
          <p:cNvPr id="5" name="Group 5"/>
          <p:cNvGrpSpPr/>
          <p:nvPr/>
        </p:nvGrpSpPr>
        <p:grpSpPr>
          <a:xfrm>
            <a:off x="1032711" y="5161547"/>
            <a:ext cx="12016735" cy="4436899"/>
            <a:chOff x="0" y="-66675"/>
            <a:chExt cx="16022314" cy="5915866"/>
          </a:xfrm>
        </p:grpSpPr>
        <p:sp>
          <p:nvSpPr>
            <p:cNvPr id="6" name="TextBox 6"/>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dirty="0">
                  <a:solidFill>
                    <a:srgbClr val="5D7963"/>
                  </a:solidFill>
                  <a:latin typeface="Aileron"/>
                </a:rPr>
                <a:t>PARAMETRIC USE CASES</a:t>
              </a:r>
            </a:p>
          </p:txBody>
        </p:sp>
        <p:sp>
          <p:nvSpPr>
            <p:cNvPr id="7" name="TextBox 7"/>
            <p:cNvSpPr txBox="1"/>
            <p:nvPr/>
          </p:nvSpPr>
          <p:spPr>
            <a:xfrm>
              <a:off x="0" y="847821"/>
              <a:ext cx="16022314" cy="5001370"/>
            </a:xfrm>
            <a:prstGeom prst="rect">
              <a:avLst/>
            </a:prstGeom>
          </p:spPr>
          <p:txBody>
            <a:bodyPr lIns="0" tIns="0" rIns="0" bIns="0" rtlCol="0" anchor="t">
              <a:spAutoFit/>
            </a:bodyPr>
            <a:lstStyle/>
            <a:p>
              <a:pPr marL="342900" indent="-342900">
                <a:lnSpc>
                  <a:spcPts val="3749"/>
                </a:lnSpc>
                <a:buFont typeface="Arial" panose="020B0604020202020204" pitchFamily="34" charset="0"/>
                <a:buChar char="•"/>
              </a:pPr>
              <a:r>
                <a:rPr lang="tr-TR" sz="2499" spc="24" dirty="0" err="1">
                  <a:solidFill>
                    <a:srgbClr val="5D7963"/>
                  </a:solidFill>
                  <a:latin typeface="Aileron"/>
                </a:rPr>
                <a:t>Investigation</a:t>
              </a:r>
              <a:r>
                <a:rPr lang="tr-TR" sz="2499" spc="24" dirty="0">
                  <a:solidFill>
                    <a:srgbClr val="5D7963"/>
                  </a:solidFill>
                  <a:latin typeface="Aileron"/>
                </a:rPr>
                <a:t> of </a:t>
              </a:r>
              <a:r>
                <a:rPr lang="tr-TR" sz="2499" spc="24" dirty="0" err="1">
                  <a:solidFill>
                    <a:srgbClr val="5D7963"/>
                  </a:solidFill>
                  <a:latin typeface="Aileron"/>
                </a:rPr>
                <a:t>pure</a:t>
              </a:r>
              <a:r>
                <a:rPr lang="tr-TR" sz="2499" spc="24" dirty="0">
                  <a:solidFill>
                    <a:srgbClr val="5D7963"/>
                  </a:solidFill>
                  <a:latin typeface="Aileron"/>
                </a:rPr>
                <a: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selective</a:t>
              </a:r>
              <a:r>
                <a:rPr lang="tr-TR" sz="2499" spc="24" dirty="0">
                  <a:solidFill>
                    <a:srgbClr val="5D7963"/>
                  </a:solidFill>
                  <a:latin typeface="Aileron"/>
                </a:rPr>
                <a:t> </a:t>
              </a:r>
              <a:r>
                <a:rPr lang="tr-TR" sz="2499" spc="24" dirty="0" err="1">
                  <a:solidFill>
                    <a:srgbClr val="5D7963"/>
                  </a:solidFill>
                  <a:latin typeface="Aileron"/>
                </a:rPr>
                <a:t>gas</a:t>
              </a:r>
              <a:r>
                <a:rPr lang="tr-TR" sz="2499" spc="24" dirty="0">
                  <a:solidFill>
                    <a:srgbClr val="5D7963"/>
                  </a:solidFill>
                  <a:latin typeface="Aileron"/>
                </a:rPr>
                <a:t> </a:t>
              </a:r>
              <a:r>
                <a:rPr lang="tr-TR" sz="2499" spc="24" dirty="0" err="1">
                  <a:solidFill>
                    <a:srgbClr val="5D7963"/>
                  </a:solidFill>
                  <a:latin typeface="Aileron"/>
                </a:rPr>
                <a:t>adsorption</a:t>
              </a:r>
              <a:r>
                <a:rPr lang="tr-TR" sz="2499" spc="24" dirty="0">
                  <a:solidFill>
                    <a:srgbClr val="5D7963"/>
                  </a:solidFill>
                  <a:latin typeface="Aileron"/>
                </a:rPr>
                <a:t> </a:t>
              </a:r>
              <a:r>
                <a:rPr lang="tr-TR" sz="2499" spc="24" dirty="0" err="1">
                  <a:solidFill>
                    <a:srgbClr val="5D7963"/>
                  </a:solidFill>
                  <a:latin typeface="Aileron"/>
                </a:rPr>
                <a:t>characteristics</a:t>
              </a:r>
              <a:r>
                <a:rPr lang="tr-TR" sz="2499" spc="24" dirty="0">
                  <a:solidFill>
                    <a:srgbClr val="5D7963"/>
                  </a:solidFill>
                  <a:latin typeface="Aileron"/>
                </a:rPr>
                <a:t> </a:t>
              </a:r>
              <a:r>
                <a:rPr lang="tr-TR" sz="2499" spc="24" dirty="0" err="1">
                  <a:solidFill>
                    <a:srgbClr val="5D7963"/>
                  </a:solidFill>
                  <a:latin typeface="Aileron"/>
                </a:rPr>
                <a:t>for</a:t>
              </a:r>
              <a:r>
                <a:rPr lang="tr-TR" sz="2499" spc="24" dirty="0">
                  <a:solidFill>
                    <a:srgbClr val="5D7963"/>
                  </a:solidFill>
                  <a:latin typeface="Aileron"/>
                </a:rPr>
                <a:t> </a:t>
              </a:r>
              <a:r>
                <a:rPr lang="tr-TR" sz="2499" spc="24" dirty="0" err="1">
                  <a:solidFill>
                    <a:srgbClr val="5D7963"/>
                  </a:solidFill>
                  <a:latin typeface="Aileron"/>
                </a:rPr>
                <a:t>adsorbents</a:t>
              </a:r>
              <a:r>
                <a:rPr lang="tr-TR" sz="2499" spc="24" dirty="0">
                  <a:solidFill>
                    <a:srgbClr val="5D7963"/>
                  </a:solidFill>
                  <a:latin typeface="Aileron"/>
                </a:rPr>
                <a: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solid</a:t>
              </a:r>
              <a:r>
                <a:rPr lang="tr-TR" sz="2499" spc="24" dirty="0">
                  <a:solidFill>
                    <a:srgbClr val="5D7963"/>
                  </a:solidFill>
                  <a:latin typeface="Aileron"/>
                </a:rPr>
                <a:t> </a:t>
              </a:r>
              <a:r>
                <a:rPr lang="tr-TR" sz="2499" spc="24" dirty="0" err="1">
                  <a:solidFill>
                    <a:srgbClr val="5D7963"/>
                  </a:solidFill>
                  <a:latin typeface="Aileron"/>
                </a:rPr>
                <a:t>porous</a:t>
              </a:r>
              <a:r>
                <a:rPr lang="tr-TR" sz="2499" spc="24" dirty="0">
                  <a:solidFill>
                    <a:srgbClr val="5D7963"/>
                  </a:solidFill>
                  <a:latin typeface="Aileron"/>
                </a:rPr>
                <a:t> </a:t>
              </a:r>
              <a:r>
                <a:rPr lang="tr-TR" sz="2499" spc="24" dirty="0" err="1">
                  <a:solidFill>
                    <a:srgbClr val="5D7963"/>
                  </a:solidFill>
                  <a:latin typeface="Aileron"/>
                </a:rPr>
                <a:t>materials</a:t>
              </a:r>
              <a:r>
                <a:rPr lang="tr-TR" sz="2499" spc="24" dirty="0">
                  <a:solidFill>
                    <a:srgbClr val="5D7963"/>
                  </a:solidFill>
                  <a:latin typeface="Aileron"/>
                </a:rPr>
                <a:t> </a:t>
              </a:r>
              <a:r>
                <a:rPr lang="tr-TR" sz="2499" spc="24" dirty="0" err="1">
                  <a:solidFill>
                    <a:srgbClr val="5D7963"/>
                  </a:solidFill>
                  <a:latin typeface="Aileron"/>
                </a:rPr>
                <a:t>by</a:t>
              </a:r>
              <a:r>
                <a:rPr lang="tr-TR" sz="2499" spc="24" dirty="0">
                  <a:solidFill>
                    <a:srgbClr val="5D7963"/>
                  </a:solidFill>
                  <a:latin typeface="Aileron"/>
                </a:rPr>
                <a:t> </a:t>
              </a:r>
              <a:r>
                <a:rPr lang="tr-TR" sz="2499" spc="24" dirty="0" err="1">
                  <a:solidFill>
                    <a:srgbClr val="5D7963"/>
                  </a:solidFill>
                  <a:latin typeface="Aileron"/>
                </a:rPr>
                <a:t>evaluating</a:t>
              </a:r>
              <a:r>
                <a:rPr lang="tr-TR" sz="2499" spc="24" dirty="0">
                  <a:solidFill>
                    <a:srgbClr val="5D7963"/>
                  </a:solidFill>
                  <a:latin typeface="Aileron"/>
                </a:rPr>
                <a:t> </a:t>
              </a:r>
              <a:r>
                <a:rPr lang="tr-TR" sz="2499" spc="24" dirty="0" err="1">
                  <a:solidFill>
                    <a:srgbClr val="5D7963"/>
                  </a:solidFill>
                  <a:latin typeface="Aileron"/>
                </a:rPr>
                <a:t>the</a:t>
              </a:r>
              <a:r>
                <a:rPr lang="tr-TR" sz="2499" spc="24" dirty="0">
                  <a:solidFill>
                    <a:srgbClr val="5D7963"/>
                  </a:solidFill>
                  <a:latin typeface="Aileron"/>
                </a:rPr>
                <a:t> </a:t>
              </a:r>
              <a:r>
                <a:rPr lang="tr-TR" sz="2499" spc="24" dirty="0" err="1">
                  <a:solidFill>
                    <a:srgbClr val="5D7963"/>
                  </a:solidFill>
                  <a:latin typeface="Aileron"/>
                </a:rPr>
                <a:t>effects</a:t>
              </a:r>
              <a:r>
                <a:rPr lang="tr-TR" sz="2499" spc="24" dirty="0">
                  <a:solidFill>
                    <a:srgbClr val="5D7963"/>
                  </a:solidFill>
                  <a:latin typeface="Aileron"/>
                </a:rPr>
                <a:t> of </a:t>
              </a:r>
              <a:r>
                <a:rPr lang="en-US" sz="2499" spc="24" dirty="0">
                  <a:solidFill>
                    <a:srgbClr val="5D7963"/>
                  </a:solidFill>
                  <a:latin typeface="Aileron"/>
                </a:rPr>
                <a:t>preparation</a:t>
              </a:r>
              <a:r>
                <a:rPr lang="tr-TR" sz="2499" spc="24" dirty="0">
                  <a:solidFill>
                    <a:srgbClr val="5D7963"/>
                  </a:solidFill>
                  <a:latin typeface="Aileron"/>
                </a:rPr>
                <a:t>, </a:t>
              </a:r>
              <a:r>
                <a:rPr lang="en-US" sz="2499" spc="24" dirty="0">
                  <a:solidFill>
                    <a:srgbClr val="5D7963"/>
                  </a:solidFill>
                  <a:latin typeface="Aileron"/>
                </a:rPr>
                <a:t>pre-treatment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temperature</a:t>
              </a:r>
              <a:r>
                <a:rPr lang="tr-TR" sz="2499" spc="24" dirty="0">
                  <a:solidFill>
                    <a:srgbClr val="5D7963"/>
                  </a:solidFill>
                  <a:latin typeface="Aileron"/>
                </a:rPr>
                <a:t>.</a:t>
              </a:r>
            </a:p>
            <a:p>
              <a:pPr marL="342900" indent="-342900">
                <a:lnSpc>
                  <a:spcPts val="3749"/>
                </a:lnSpc>
                <a:buFont typeface="Arial" panose="020B0604020202020204" pitchFamily="34" charset="0"/>
                <a:buChar char="•"/>
              </a:pPr>
              <a:r>
                <a:rPr lang="tr-TR" sz="2499" spc="24" dirty="0" err="1">
                  <a:solidFill>
                    <a:srgbClr val="5D7963"/>
                  </a:solidFill>
                  <a:latin typeface="Aileron"/>
                </a:rPr>
                <a:t>Investigation</a:t>
              </a:r>
              <a:r>
                <a:rPr lang="tr-TR" sz="2499" spc="24" dirty="0">
                  <a:solidFill>
                    <a:srgbClr val="5D7963"/>
                  </a:solidFill>
                  <a:latin typeface="Aileron"/>
                </a:rPr>
                <a:t> of </a:t>
              </a:r>
              <a:r>
                <a:rPr lang="tr-TR" sz="2499" spc="24" dirty="0" err="1">
                  <a:solidFill>
                    <a:srgbClr val="5D7963"/>
                  </a:solidFill>
                  <a:latin typeface="Aileron"/>
                </a:rPr>
                <a:t>adsorption</a:t>
              </a:r>
              <a:r>
                <a:rPr lang="tr-TR" sz="2499" spc="24" dirty="0">
                  <a:solidFill>
                    <a:srgbClr val="5D7963"/>
                  </a:solidFill>
                  <a:latin typeface="Aileron"/>
                </a:rPr>
                <a:t> </a:t>
              </a:r>
              <a:r>
                <a:rPr lang="tr-TR" sz="2499" spc="24" dirty="0" err="1">
                  <a:solidFill>
                    <a:srgbClr val="5D7963"/>
                  </a:solidFill>
                  <a:latin typeface="Aileron"/>
                </a:rPr>
                <a:t>kinetics</a:t>
              </a:r>
              <a:r>
                <a:rPr lang="tr-TR" sz="2499" spc="24" dirty="0">
                  <a:solidFill>
                    <a:srgbClr val="5D7963"/>
                  </a:solidFill>
                  <a:latin typeface="Aileron"/>
                </a:rPr>
                <a: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optimizing</a:t>
              </a:r>
              <a:r>
                <a:rPr lang="tr-TR" sz="2499" spc="24" dirty="0">
                  <a:solidFill>
                    <a:srgbClr val="5D7963"/>
                  </a:solidFill>
                  <a:latin typeface="Aileron"/>
                </a:rPr>
                <a:t> </a:t>
              </a:r>
              <a:r>
                <a:rPr lang="tr-TR" sz="2499" spc="24" dirty="0" err="1">
                  <a:solidFill>
                    <a:srgbClr val="5D7963"/>
                  </a:solidFill>
                  <a:latin typeface="Aileron"/>
                </a:rPr>
                <a:t>adsorption</a:t>
              </a:r>
              <a:r>
                <a:rPr lang="tr-TR" sz="2499" spc="24" dirty="0">
                  <a:solidFill>
                    <a:srgbClr val="5D7963"/>
                  </a:solidFill>
                  <a:latin typeface="Aileron"/>
                </a:rPr>
                <a: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desorption</a:t>
              </a:r>
              <a:r>
                <a:rPr lang="tr-TR" sz="2499" spc="24" dirty="0">
                  <a:solidFill>
                    <a:srgbClr val="5D7963"/>
                  </a:solidFill>
                  <a:latin typeface="Aileron"/>
                </a:rPr>
                <a:t> </a:t>
              </a:r>
              <a:r>
                <a:rPr lang="tr-TR" sz="2499" spc="24" dirty="0" err="1">
                  <a:solidFill>
                    <a:srgbClr val="5D7963"/>
                  </a:solidFill>
                  <a:latin typeface="Aileron"/>
                </a:rPr>
                <a:t>times</a:t>
              </a:r>
              <a:r>
                <a:rPr lang="tr-TR" sz="2499" spc="24" dirty="0">
                  <a:solidFill>
                    <a:srgbClr val="5D7963"/>
                  </a:solidFill>
                  <a:latin typeface="Aileron"/>
                </a:rPr>
                <a:t> </a:t>
              </a:r>
              <a:r>
                <a:rPr lang="tr-TR" sz="2499" spc="24" dirty="0" err="1">
                  <a:solidFill>
                    <a:srgbClr val="5D7963"/>
                  </a:solidFill>
                  <a:latin typeface="Aileron"/>
                </a:rPr>
                <a:t>for</a:t>
              </a:r>
              <a:r>
                <a:rPr lang="tr-TR" sz="2499" spc="24" dirty="0">
                  <a:solidFill>
                    <a:srgbClr val="5D7963"/>
                  </a:solidFill>
                  <a:latin typeface="Aileron"/>
                </a:rPr>
                <a:t> PSA, TSA </a:t>
              </a:r>
              <a:r>
                <a:rPr lang="tr-TR" sz="2499" spc="24" dirty="0" err="1">
                  <a:solidFill>
                    <a:srgbClr val="5D7963"/>
                  </a:solidFill>
                  <a:latin typeface="Aileron"/>
                </a:rPr>
                <a:t>and</a:t>
              </a:r>
              <a:r>
                <a:rPr lang="tr-TR" sz="2499" spc="24" dirty="0">
                  <a:solidFill>
                    <a:srgbClr val="5D7963"/>
                  </a:solidFill>
                  <a:latin typeface="Aileron"/>
                </a:rPr>
                <a:t> VSA </a:t>
              </a:r>
              <a:r>
                <a:rPr lang="tr-TR" sz="2499" spc="24" dirty="0" err="1">
                  <a:solidFill>
                    <a:srgbClr val="5D7963"/>
                  </a:solidFill>
                  <a:latin typeface="Aileron"/>
                </a:rPr>
                <a:t>units</a:t>
              </a:r>
              <a:r>
                <a:rPr lang="tr-TR" sz="2499" spc="24" dirty="0">
                  <a:solidFill>
                    <a:srgbClr val="5D7963"/>
                  </a:solidFill>
                  <a:latin typeface="Aileron"/>
                </a:rPr>
                <a:t>.</a:t>
              </a:r>
            </a:p>
            <a:p>
              <a:pPr marL="342900" indent="-342900">
                <a:lnSpc>
                  <a:spcPts val="3749"/>
                </a:lnSpc>
                <a:buFont typeface="Arial" panose="020B0604020202020204" pitchFamily="34" charset="0"/>
                <a:buChar char="•"/>
              </a:pPr>
              <a:r>
                <a:rPr lang="tr-TR" sz="2499" spc="24" dirty="0" err="1">
                  <a:solidFill>
                    <a:srgbClr val="5D7963"/>
                  </a:solidFill>
                  <a:latin typeface="Aileron"/>
                </a:rPr>
                <a:t>Investigation</a:t>
              </a:r>
              <a:r>
                <a:rPr lang="tr-TR" sz="2499" spc="24" dirty="0">
                  <a:solidFill>
                    <a:srgbClr val="5D7963"/>
                  </a:solidFill>
                  <a:latin typeface="Aileron"/>
                </a:rPr>
                <a:t> of </a:t>
              </a:r>
              <a:r>
                <a:rPr lang="tr-TR" sz="2499" spc="24" dirty="0" err="1">
                  <a:solidFill>
                    <a:srgbClr val="5D7963"/>
                  </a:solidFill>
                  <a:latin typeface="Aileron"/>
                </a:rPr>
                <a:t>heat</a:t>
              </a:r>
              <a:r>
                <a:rPr lang="tr-TR" sz="2499" spc="24" dirty="0">
                  <a:solidFill>
                    <a:srgbClr val="5D7963"/>
                  </a:solidFill>
                  <a:latin typeface="Aileron"/>
                </a:rPr>
                <a:t> of </a:t>
              </a:r>
              <a:r>
                <a:rPr lang="tr-TR" sz="2499" spc="24" dirty="0" err="1">
                  <a:solidFill>
                    <a:srgbClr val="5D7963"/>
                  </a:solidFill>
                  <a:latin typeface="Aileron"/>
                </a:rPr>
                <a:t>adsorption</a:t>
              </a:r>
              <a:r>
                <a:rPr lang="tr-TR" sz="2499" spc="24" dirty="0">
                  <a:solidFill>
                    <a:srgbClr val="5D7963"/>
                  </a:solidFill>
                  <a:latin typeface="Aileron"/>
                </a:rPr>
                <a:t> </a:t>
              </a:r>
              <a:r>
                <a:rPr lang="tr-TR" sz="2499" spc="24" dirty="0" err="1">
                  <a:solidFill>
                    <a:srgbClr val="5D7963"/>
                  </a:solidFill>
                  <a:latin typeface="Aileron"/>
                </a:rPr>
                <a:t>via</a:t>
              </a:r>
              <a:r>
                <a:rPr lang="tr-TR" sz="2499" spc="24" dirty="0">
                  <a:solidFill>
                    <a:srgbClr val="5D7963"/>
                  </a:solidFill>
                  <a:latin typeface="Aileron"/>
                </a:rPr>
                <a:t> </a:t>
              </a:r>
              <a:r>
                <a:rPr lang="tr-TR" sz="2499" spc="24" dirty="0" err="1">
                  <a:solidFill>
                    <a:srgbClr val="5D7963"/>
                  </a:solidFill>
                  <a:latin typeface="Aileron"/>
                </a:rPr>
                <a:t>adsorption</a:t>
              </a:r>
              <a:r>
                <a:rPr lang="tr-TR" sz="2499" spc="24" dirty="0">
                  <a:solidFill>
                    <a:srgbClr val="5D7963"/>
                  </a:solidFill>
                  <a:latin typeface="Aileron"/>
                </a:rPr>
                <a:t> </a:t>
              </a:r>
              <a:r>
                <a:rPr lang="tr-TR" sz="2499" spc="24" dirty="0" err="1">
                  <a:solidFill>
                    <a:srgbClr val="5D7963"/>
                  </a:solidFill>
                  <a:latin typeface="Aileron"/>
                </a:rPr>
                <a:t>experiments</a:t>
              </a:r>
              <a:r>
                <a:rPr lang="tr-TR" sz="2499" spc="24" dirty="0">
                  <a:solidFill>
                    <a:srgbClr val="5D7963"/>
                  </a:solidFill>
                  <a:latin typeface="Aileron"/>
                </a:rPr>
                <a:t> at </a:t>
              </a:r>
              <a:r>
                <a:rPr lang="tr-TR" sz="2499" spc="24" dirty="0" err="1">
                  <a:solidFill>
                    <a:srgbClr val="5D7963"/>
                  </a:solidFill>
                  <a:latin typeface="Aileron"/>
                </a:rPr>
                <a:t>different</a:t>
              </a:r>
              <a:r>
                <a:rPr lang="tr-TR" sz="2499" spc="24" dirty="0">
                  <a:solidFill>
                    <a:srgbClr val="5D7963"/>
                  </a:solidFill>
                  <a:latin typeface="Aileron"/>
                </a:rPr>
                <a:t> </a:t>
              </a:r>
              <a:r>
                <a:rPr lang="tr-TR" sz="2499" spc="24" dirty="0" err="1">
                  <a:solidFill>
                    <a:srgbClr val="5D7963"/>
                  </a:solidFill>
                  <a:latin typeface="Aileron"/>
                </a:rPr>
                <a:t>temperatures</a:t>
              </a:r>
              <a:r>
                <a:rPr lang="tr-TR" sz="2499" spc="24" dirty="0">
                  <a:solidFill>
                    <a:srgbClr val="5D7963"/>
                  </a:solidFill>
                  <a:latin typeface="Aileron"/>
                </a:rPr>
                <a:t>.</a:t>
              </a:r>
            </a:p>
            <a:p>
              <a:pPr>
                <a:lnSpc>
                  <a:spcPts val="3749"/>
                </a:lnSpc>
              </a:pPr>
              <a:endParaRPr lang="tr-TR" sz="2499" spc="24" dirty="0">
                <a:solidFill>
                  <a:srgbClr val="5D7963"/>
                </a:solidFill>
                <a:latin typeface="Aileron"/>
              </a:endParaRPr>
            </a:p>
          </p:txBody>
        </p:sp>
      </p:grpSp>
      <p:pic>
        <p:nvPicPr>
          <p:cNvPr id="12" name="Resim 11" descr="dış mekan, bitki, ağaç, manzara içeren bir resim&#10;&#10;Yapay zeka tarafından oluşturulan içerik yanlış olabilir.">
            <a:extLst>
              <a:ext uri="{FF2B5EF4-FFF2-40B4-BE49-F238E27FC236}">
                <a16:creationId xmlns:a16="http://schemas.microsoft.com/office/drawing/2014/main" id="{A22AE0AE-330D-E5C1-8A78-CCBC8794A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3" name="Group 9"/>
          <p:cNvGrpSpPr/>
          <p:nvPr/>
        </p:nvGrpSpPr>
        <p:grpSpPr>
          <a:xfrm>
            <a:off x="17143420" y="9586538"/>
            <a:ext cx="587815" cy="558423"/>
            <a:chOff x="0" y="0"/>
            <a:chExt cx="154815" cy="147074"/>
          </a:xfrm>
        </p:grpSpPr>
        <p:sp>
          <p:nvSpPr>
            <p:cNvPr id="14"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5</a:t>
              </a:r>
              <a:r>
                <a:rPr lang="tr-TR" sz="1999" dirty="0">
                  <a:solidFill>
                    <a:srgbClr val="FFFFFF"/>
                  </a:solidFill>
                  <a:latin typeface="Aileron Bold"/>
                </a:rPr>
                <a:t>5</a:t>
              </a:r>
              <a:endParaRPr lang="en-US" sz="1999" dirty="0">
                <a:solidFill>
                  <a:srgbClr val="FFFFFF"/>
                </a:solidFill>
                <a:latin typeface="Aileron Bold"/>
              </a:endParaRPr>
            </a:p>
          </p:txBody>
        </p:sp>
      </p:grpSp>
    </p:spTree>
    <p:extLst>
      <p:ext uri="{BB962C8B-B14F-4D97-AF65-F5344CB8AC3E}">
        <p14:creationId xmlns:p14="http://schemas.microsoft.com/office/powerpoint/2010/main" val="1566000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dış mekan, bitki, tropik ve alt tropik kozalaklı ormanlar, sis içeren bir resim&#10;&#10;Yapay zeka tarafından oluşturulan içerik yanlış olabilir.">
            <a:extLst>
              <a:ext uri="{FF2B5EF4-FFF2-40B4-BE49-F238E27FC236}">
                <a16:creationId xmlns:a16="http://schemas.microsoft.com/office/drawing/2014/main" id="{99A06D47-3EFE-C7F3-9CC3-8411F7884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400" y="0"/>
            <a:ext cx="9145600" cy="10287000"/>
          </a:xfrm>
          <a:prstGeom prst="rect">
            <a:avLst/>
          </a:prstGeom>
        </p:spPr>
      </p:pic>
      <p:grpSp>
        <p:nvGrpSpPr>
          <p:cNvPr id="11" name="Group 3"/>
          <p:cNvGrpSpPr/>
          <p:nvPr/>
        </p:nvGrpSpPr>
        <p:grpSpPr>
          <a:xfrm>
            <a:off x="3859843" y="2848983"/>
            <a:ext cx="10568314" cy="4589035"/>
            <a:chOff x="0" y="0"/>
            <a:chExt cx="14091085" cy="6118713"/>
          </a:xfrm>
        </p:grpSpPr>
        <p:sp>
          <p:nvSpPr>
            <p:cNvPr id="12" name="AutoShape 4"/>
            <p:cNvSpPr/>
            <p:nvPr/>
          </p:nvSpPr>
          <p:spPr>
            <a:xfrm>
              <a:off x="0" y="0"/>
              <a:ext cx="14091085" cy="6118713"/>
            </a:xfrm>
            <a:prstGeom prst="rect">
              <a:avLst/>
            </a:prstGeom>
            <a:solidFill>
              <a:srgbClr val="5D7963"/>
            </a:solidFill>
          </p:spPr>
          <p:txBody>
            <a:bodyPr/>
            <a:lstStyle/>
            <a:p>
              <a:endParaRPr lang="en-US"/>
            </a:p>
          </p:txBody>
        </p:sp>
        <p:sp>
          <p:nvSpPr>
            <p:cNvPr id="13" name="TextBox 5"/>
            <p:cNvSpPr txBox="1"/>
            <p:nvPr/>
          </p:nvSpPr>
          <p:spPr>
            <a:xfrm>
              <a:off x="674207" y="923216"/>
              <a:ext cx="12742671" cy="4272280"/>
            </a:xfrm>
            <a:prstGeom prst="rect">
              <a:avLst/>
            </a:prstGeom>
          </p:spPr>
          <p:txBody>
            <a:bodyPr lIns="0" tIns="0" rIns="0" bIns="0" rtlCol="0" anchor="t">
              <a:spAutoFit/>
            </a:bodyPr>
            <a:lstStyle/>
            <a:p>
              <a:pPr algn="ctr">
                <a:lnSpc>
                  <a:spcPts val="6270"/>
                </a:lnSpc>
              </a:pPr>
              <a:r>
                <a:rPr lang="en-US" sz="5500" spc="99">
                  <a:solidFill>
                    <a:srgbClr val="FFFFFF"/>
                  </a:solidFill>
                  <a:latin typeface="Arimo Bold"/>
                </a:rPr>
                <a:t>HIGH PERFORMANCE COMPUTING/ QUANTUM MECHANICAL SIMULATIONS</a:t>
              </a:r>
            </a:p>
          </p:txBody>
        </p:sp>
      </p:grpSp>
      <p:grpSp>
        <p:nvGrpSpPr>
          <p:cNvPr id="14" name="Group 6"/>
          <p:cNvGrpSpPr/>
          <p:nvPr/>
        </p:nvGrpSpPr>
        <p:grpSpPr>
          <a:xfrm>
            <a:off x="17143420" y="9586538"/>
            <a:ext cx="587815" cy="558423"/>
            <a:chOff x="0" y="0"/>
            <a:chExt cx="154815" cy="147074"/>
          </a:xfrm>
        </p:grpSpPr>
        <p:sp>
          <p:nvSpPr>
            <p:cNvPr id="15"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6"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5</a:t>
              </a:r>
              <a:r>
                <a:rPr lang="tr-TR" sz="1999" dirty="0">
                  <a:solidFill>
                    <a:srgbClr val="FFFFFF"/>
                  </a:solidFill>
                  <a:latin typeface="Aileron Bold"/>
                </a:rPr>
                <a:t>6</a:t>
              </a:r>
              <a:endParaRPr lang="en-US" sz="1999" dirty="0">
                <a:solidFill>
                  <a:srgbClr val="FFFFFF"/>
                </a:solidFill>
                <a:latin typeface="Aileron Bold"/>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271648" y="1281594"/>
            <a:ext cx="11034018" cy="7723813"/>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361102" y="1344211"/>
            <a:ext cx="10855111" cy="7598578"/>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t="-1199" b="-1199"/>
              </a:stretch>
            </a:blipFill>
          </p:spPr>
          <p:txBody>
            <a:bodyPr/>
            <a:lstStyle/>
            <a:p>
              <a:endParaRPr lang="en-US"/>
            </a:p>
          </p:txBody>
        </p:sp>
      </p:grpSp>
      <p:grpSp>
        <p:nvGrpSpPr>
          <p:cNvPr id="7" name="Group 7"/>
          <p:cNvGrpSpPr/>
          <p:nvPr/>
        </p:nvGrpSpPr>
        <p:grpSpPr>
          <a:xfrm>
            <a:off x="11734092" y="1940536"/>
            <a:ext cx="5872483" cy="2203815"/>
            <a:chOff x="0" y="0"/>
            <a:chExt cx="7829978" cy="2938419"/>
          </a:xfrm>
        </p:grpSpPr>
        <p:sp>
          <p:nvSpPr>
            <p:cNvPr id="8" name="TextBox 8"/>
            <p:cNvSpPr txBox="1"/>
            <p:nvPr/>
          </p:nvSpPr>
          <p:spPr>
            <a:xfrm>
              <a:off x="0" y="-104775"/>
              <a:ext cx="7829978"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System </a:t>
              </a:r>
            </a:p>
          </p:txBody>
        </p:sp>
        <p:sp>
          <p:nvSpPr>
            <p:cNvPr id="9" name="TextBox 9"/>
            <p:cNvSpPr txBox="1"/>
            <p:nvPr/>
          </p:nvSpPr>
          <p:spPr>
            <a:xfrm>
              <a:off x="0" y="758254"/>
              <a:ext cx="7829978" cy="2180165"/>
            </a:xfrm>
            <a:prstGeom prst="rect">
              <a:avLst/>
            </a:prstGeom>
          </p:spPr>
          <p:txBody>
            <a:bodyPr lIns="0" tIns="0" rIns="0" bIns="0" rtlCol="0" anchor="t">
              <a:spAutoFit/>
            </a:bodyPr>
            <a:lstStyle/>
            <a:p>
              <a:pPr marL="539753" lvl="1" indent="-269876">
                <a:lnSpc>
                  <a:spcPts val="4525"/>
                </a:lnSpc>
                <a:buFont typeface="Arial"/>
                <a:buChar char="•"/>
              </a:pPr>
              <a:r>
                <a:rPr lang="en-US" sz="2500" spc="25">
                  <a:solidFill>
                    <a:srgbClr val="5D7963"/>
                  </a:solidFill>
                  <a:latin typeface="Aileron"/>
                </a:rPr>
                <a:t>•Servers (x7) </a:t>
              </a:r>
            </a:p>
            <a:p>
              <a:pPr marL="539753" lvl="1" indent="-269876">
                <a:lnSpc>
                  <a:spcPts val="4525"/>
                </a:lnSpc>
                <a:buFont typeface="Arial"/>
                <a:buChar char="•"/>
              </a:pPr>
              <a:r>
                <a:rPr lang="en-US" sz="2500" spc="25">
                  <a:solidFill>
                    <a:srgbClr val="5D7963"/>
                  </a:solidFill>
                  <a:latin typeface="Aileron"/>
                </a:rPr>
                <a:t>•Main storage unit </a:t>
              </a:r>
            </a:p>
            <a:p>
              <a:pPr marL="539753" lvl="1" indent="-269876">
                <a:lnSpc>
                  <a:spcPts val="4525"/>
                </a:lnSpc>
                <a:buFont typeface="Arial"/>
                <a:buChar char="•"/>
              </a:pPr>
              <a:r>
                <a:rPr lang="en-US" sz="2500" spc="25">
                  <a:solidFill>
                    <a:srgbClr val="5D7963"/>
                  </a:solidFill>
                  <a:latin typeface="Aileron"/>
                </a:rPr>
                <a:t>• (12x960 GTB &amp; 12x1.2 TB)</a:t>
              </a:r>
            </a:p>
          </p:txBody>
        </p:sp>
      </p:grpSp>
      <p:grpSp>
        <p:nvGrpSpPr>
          <p:cNvPr id="10" name="Group 10"/>
          <p:cNvGrpSpPr/>
          <p:nvPr/>
        </p:nvGrpSpPr>
        <p:grpSpPr>
          <a:xfrm>
            <a:off x="11734092" y="4428149"/>
            <a:ext cx="5872483" cy="3918315"/>
            <a:chOff x="0" y="0"/>
            <a:chExt cx="7829978" cy="5224419"/>
          </a:xfrm>
        </p:grpSpPr>
        <p:sp>
          <p:nvSpPr>
            <p:cNvPr id="11" name="TextBox 11"/>
            <p:cNvSpPr txBox="1"/>
            <p:nvPr/>
          </p:nvSpPr>
          <p:spPr>
            <a:xfrm>
              <a:off x="0" y="-104775"/>
              <a:ext cx="7829978"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QM simulation codes</a:t>
              </a:r>
            </a:p>
          </p:txBody>
        </p:sp>
        <p:sp>
          <p:nvSpPr>
            <p:cNvPr id="12" name="TextBox 12"/>
            <p:cNvSpPr txBox="1"/>
            <p:nvPr/>
          </p:nvSpPr>
          <p:spPr>
            <a:xfrm>
              <a:off x="0" y="758254"/>
              <a:ext cx="7829978" cy="4466165"/>
            </a:xfrm>
            <a:prstGeom prst="rect">
              <a:avLst/>
            </a:prstGeom>
          </p:spPr>
          <p:txBody>
            <a:bodyPr lIns="0" tIns="0" rIns="0" bIns="0" rtlCol="0" anchor="t">
              <a:spAutoFit/>
            </a:bodyPr>
            <a:lstStyle/>
            <a:p>
              <a:pPr>
                <a:lnSpc>
                  <a:spcPts val="4525"/>
                </a:lnSpc>
              </a:pPr>
              <a:r>
                <a:rPr lang="en-US" sz="2500" spc="25">
                  <a:solidFill>
                    <a:srgbClr val="5D7963"/>
                  </a:solidFill>
                  <a:latin typeface="Aileron"/>
                </a:rPr>
                <a:t>•5xBIOVIA MS Academic Standard </a:t>
              </a:r>
            </a:p>
            <a:p>
              <a:pPr>
                <a:lnSpc>
                  <a:spcPts val="4525"/>
                </a:lnSpc>
              </a:pPr>
              <a:r>
                <a:rPr lang="en-US" sz="2500" spc="25">
                  <a:solidFill>
                    <a:srgbClr val="5D7963"/>
                  </a:solidFill>
                  <a:latin typeface="Aileron"/>
                </a:rPr>
                <a:t>• 5xBIOVIA MS Academic Standard Quantum </a:t>
              </a:r>
            </a:p>
            <a:p>
              <a:pPr>
                <a:lnSpc>
                  <a:spcPts val="4525"/>
                </a:lnSpc>
              </a:pPr>
              <a:r>
                <a:rPr lang="en-US" sz="2500" spc="25">
                  <a:solidFill>
                    <a:srgbClr val="5D7963"/>
                  </a:solidFill>
                  <a:latin typeface="Aileron"/>
                </a:rPr>
                <a:t>•1x BIOVIA MS Academic</a:t>
              </a:r>
            </a:p>
            <a:p>
              <a:pPr>
                <a:lnSpc>
                  <a:spcPts val="4525"/>
                </a:lnSpc>
              </a:pPr>
              <a:r>
                <a:rPr lang="en-US" sz="2500" spc="25">
                  <a:solidFill>
                    <a:srgbClr val="5D7963"/>
                  </a:solidFill>
                  <a:latin typeface="Aileron"/>
                </a:rPr>
                <a:t>• Standard Classical &amp; Mesoscale </a:t>
              </a:r>
            </a:p>
            <a:p>
              <a:pPr>
                <a:lnSpc>
                  <a:spcPts val="4525"/>
                </a:lnSpc>
              </a:pPr>
              <a:r>
                <a:rPr lang="en-US" sz="2500" spc="25">
                  <a:solidFill>
                    <a:srgbClr val="5D7963"/>
                  </a:solidFill>
                  <a:latin typeface="Aileron"/>
                </a:rPr>
                <a:t>• MATLAB &amp; FLUENT</a:t>
              </a:r>
            </a:p>
          </p:txBody>
        </p:sp>
      </p:grpSp>
      <p:grpSp>
        <p:nvGrpSpPr>
          <p:cNvPr id="13" name="Group 13"/>
          <p:cNvGrpSpPr/>
          <p:nvPr/>
        </p:nvGrpSpPr>
        <p:grpSpPr>
          <a:xfrm>
            <a:off x="17143420" y="9586538"/>
            <a:ext cx="587815" cy="558423"/>
            <a:chOff x="0" y="0"/>
            <a:chExt cx="154815" cy="147074"/>
          </a:xfrm>
        </p:grpSpPr>
        <p:sp>
          <p:nvSpPr>
            <p:cNvPr id="14" name="Freeform 14"/>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15"/>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5</a:t>
              </a:r>
              <a:r>
                <a:rPr lang="tr-TR" sz="1999" dirty="0">
                  <a:solidFill>
                    <a:srgbClr val="FFFFFF"/>
                  </a:solidFill>
                  <a:latin typeface="Aileron Bold"/>
                </a:rPr>
                <a:t>7</a:t>
              </a:r>
              <a:endParaRPr lang="en-US" sz="1999" dirty="0">
                <a:solidFill>
                  <a:srgbClr val="FFFFFF"/>
                </a:solidFill>
                <a:latin typeface="Aileron Bold"/>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972954"/>
            <a:ext cx="12016735" cy="4341091"/>
            <a:chOff x="0" y="0"/>
            <a:chExt cx="16022314" cy="5788122"/>
          </a:xfrm>
        </p:grpSpPr>
        <p:sp>
          <p:nvSpPr>
            <p:cNvPr id="3" name="TextBox 3"/>
            <p:cNvSpPr txBox="1"/>
            <p:nvPr/>
          </p:nvSpPr>
          <p:spPr>
            <a:xfrm>
              <a:off x="0" y="-66675"/>
              <a:ext cx="16022314"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SIMULATION EXAMPLES </a:t>
              </a:r>
            </a:p>
          </p:txBody>
        </p:sp>
        <p:sp>
          <p:nvSpPr>
            <p:cNvPr id="4" name="TextBox 4"/>
            <p:cNvSpPr txBox="1"/>
            <p:nvPr/>
          </p:nvSpPr>
          <p:spPr>
            <a:xfrm>
              <a:off x="0" y="847822"/>
              <a:ext cx="16022314" cy="4940300"/>
            </a:xfrm>
            <a:prstGeom prst="rect">
              <a:avLst/>
            </a:prstGeom>
          </p:spPr>
          <p:txBody>
            <a:bodyPr lIns="0" tIns="0" rIns="0" bIns="0" rtlCol="0" anchor="t">
              <a:spAutoFit/>
            </a:bodyPr>
            <a:lstStyle/>
            <a:p>
              <a:pPr>
                <a:lnSpc>
                  <a:spcPts val="3749"/>
                </a:lnSpc>
              </a:pPr>
              <a:r>
                <a:rPr lang="en-US" sz="2499" spc="24">
                  <a:solidFill>
                    <a:srgbClr val="5D7963"/>
                  </a:solidFill>
                  <a:latin typeface="Aileron"/>
                </a:rPr>
                <a:t>• Quantum mechanical simulation studies of adsorption/co-adsorption and reaction(s) on the active sites (and/or potential active surface sites) of the tested/developed/used catalysts either designed, developed and tested by our lab or mentioned in the literature </a:t>
              </a:r>
            </a:p>
            <a:p>
              <a:pPr>
                <a:lnSpc>
                  <a:spcPts val="3749"/>
                </a:lnSpc>
              </a:pPr>
              <a:endParaRPr lang="en-US" sz="2499" spc="24">
                <a:solidFill>
                  <a:srgbClr val="5D7963"/>
                </a:solidFill>
                <a:latin typeface="Aileron"/>
              </a:endParaRPr>
            </a:p>
            <a:p>
              <a:pPr>
                <a:lnSpc>
                  <a:spcPts val="3749"/>
                </a:lnSpc>
              </a:pPr>
              <a:r>
                <a:rPr lang="en-US" sz="2499" spc="24">
                  <a:solidFill>
                    <a:srgbClr val="5D7963"/>
                  </a:solidFill>
                  <a:latin typeface="Aileron"/>
                </a:rPr>
                <a:t>• Derivation/validation of mechanistic kinetic expressions </a:t>
              </a:r>
            </a:p>
            <a:p>
              <a:pPr>
                <a:lnSpc>
                  <a:spcPts val="3749"/>
                </a:lnSpc>
              </a:pPr>
              <a:endParaRPr lang="en-US" sz="2499" spc="24">
                <a:solidFill>
                  <a:srgbClr val="5D7963"/>
                </a:solidFill>
                <a:latin typeface="Aileron"/>
              </a:endParaRPr>
            </a:p>
            <a:p>
              <a:pPr>
                <a:lnSpc>
                  <a:spcPts val="3750"/>
                </a:lnSpc>
              </a:pPr>
              <a:r>
                <a:rPr lang="en-US" sz="2500" spc="25">
                  <a:solidFill>
                    <a:srgbClr val="5D7963"/>
                  </a:solidFill>
                  <a:latin typeface="Aileron"/>
                </a:rPr>
                <a:t>• Mathematical/CFD modelling and simulation of reactors</a:t>
              </a:r>
            </a:p>
          </p:txBody>
        </p:sp>
      </p:grpSp>
      <p:pic>
        <p:nvPicPr>
          <p:cNvPr id="9" name="Resim 8" descr="dış mekan, bitki, ağaç, manzara içeren bir resim&#10;&#10;Yapay zeka tarafından oluşturulan içerik yanlış olabilir.">
            <a:extLst>
              <a:ext uri="{FF2B5EF4-FFF2-40B4-BE49-F238E27FC236}">
                <a16:creationId xmlns:a16="http://schemas.microsoft.com/office/drawing/2014/main" id="{B7D2F859-B2DC-1C44-C5EC-96A4B8A5D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0" name="Group 6"/>
          <p:cNvGrpSpPr/>
          <p:nvPr/>
        </p:nvGrpSpPr>
        <p:grpSpPr>
          <a:xfrm>
            <a:off x="17143420" y="9586538"/>
            <a:ext cx="587815" cy="558423"/>
            <a:chOff x="0" y="0"/>
            <a:chExt cx="154815" cy="147074"/>
          </a:xfrm>
        </p:grpSpPr>
        <p:sp>
          <p:nvSpPr>
            <p:cNvPr id="11"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5</a:t>
              </a:r>
              <a:r>
                <a:rPr lang="tr-TR" sz="1999" dirty="0">
                  <a:solidFill>
                    <a:srgbClr val="FFFFFF"/>
                  </a:solidFill>
                  <a:latin typeface="Aileron Bold"/>
                </a:rPr>
                <a:t>8</a:t>
              </a:r>
              <a:endParaRPr lang="en-US" sz="1999" dirty="0">
                <a:solidFill>
                  <a:srgbClr val="FFFFFF"/>
                </a:solidFill>
                <a:latin typeface="Aileron Bold"/>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dış mekan, bitki, tropik ve alt tropik kozalaklı ormanlar, sis içeren bir resim&#10;&#10;Yapay zeka tarafından oluşturulan içerik yanlış olabilir.">
            <a:extLst>
              <a:ext uri="{FF2B5EF4-FFF2-40B4-BE49-F238E27FC236}">
                <a16:creationId xmlns:a16="http://schemas.microsoft.com/office/drawing/2014/main" id="{510D3D83-CF27-6015-53E4-8E4589424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400" y="0"/>
            <a:ext cx="9145600" cy="10325100"/>
          </a:xfrm>
          <a:prstGeom prst="rect">
            <a:avLst/>
          </a:prstGeom>
        </p:spPr>
      </p:pic>
      <p:grpSp>
        <p:nvGrpSpPr>
          <p:cNvPr id="10" name="Group 3"/>
          <p:cNvGrpSpPr/>
          <p:nvPr/>
        </p:nvGrpSpPr>
        <p:grpSpPr>
          <a:xfrm>
            <a:off x="3859843" y="4034845"/>
            <a:ext cx="10568314" cy="2217310"/>
            <a:chOff x="0" y="0"/>
            <a:chExt cx="14091085" cy="2956413"/>
          </a:xfrm>
        </p:grpSpPr>
        <p:sp>
          <p:nvSpPr>
            <p:cNvPr id="11" name="AutoShape 4"/>
            <p:cNvSpPr/>
            <p:nvPr/>
          </p:nvSpPr>
          <p:spPr>
            <a:xfrm>
              <a:off x="0" y="0"/>
              <a:ext cx="14091085" cy="2956413"/>
            </a:xfrm>
            <a:prstGeom prst="rect">
              <a:avLst/>
            </a:prstGeom>
            <a:solidFill>
              <a:srgbClr val="5D7963"/>
            </a:solidFill>
          </p:spPr>
          <p:txBody>
            <a:bodyPr/>
            <a:lstStyle/>
            <a:p>
              <a:endParaRPr lang="en-US"/>
            </a:p>
          </p:txBody>
        </p:sp>
        <p:sp>
          <p:nvSpPr>
            <p:cNvPr id="12" name="TextBox 5"/>
            <p:cNvSpPr txBox="1"/>
            <p:nvPr/>
          </p:nvSpPr>
          <p:spPr>
            <a:xfrm>
              <a:off x="674207" y="923216"/>
              <a:ext cx="12742671" cy="1109980"/>
            </a:xfrm>
            <a:prstGeom prst="rect">
              <a:avLst/>
            </a:prstGeom>
          </p:spPr>
          <p:txBody>
            <a:bodyPr lIns="0" tIns="0" rIns="0" bIns="0" rtlCol="0" anchor="t">
              <a:spAutoFit/>
            </a:bodyPr>
            <a:lstStyle/>
            <a:p>
              <a:pPr algn="ctr">
                <a:lnSpc>
                  <a:spcPts val="6270"/>
                </a:lnSpc>
              </a:pPr>
              <a:r>
                <a:rPr lang="en-US" sz="5500" spc="99">
                  <a:solidFill>
                    <a:srgbClr val="FFFFFF"/>
                  </a:solidFill>
                  <a:latin typeface="Arimo Bold"/>
                </a:rPr>
                <a:t>SUPPORT SYSTEMS</a:t>
              </a:r>
            </a:p>
          </p:txBody>
        </p:sp>
      </p:grpSp>
      <p:grpSp>
        <p:nvGrpSpPr>
          <p:cNvPr id="13" name="Group 6"/>
          <p:cNvGrpSpPr/>
          <p:nvPr/>
        </p:nvGrpSpPr>
        <p:grpSpPr>
          <a:xfrm>
            <a:off x="17143420" y="9586538"/>
            <a:ext cx="587815" cy="558423"/>
            <a:chOff x="0" y="0"/>
            <a:chExt cx="154815" cy="147074"/>
          </a:xfrm>
        </p:grpSpPr>
        <p:sp>
          <p:nvSpPr>
            <p:cNvPr id="14"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5"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5</a:t>
              </a:r>
              <a:r>
                <a:rPr lang="tr-TR" sz="1999" dirty="0">
                  <a:solidFill>
                    <a:srgbClr val="FFFFFF"/>
                  </a:solidFill>
                  <a:latin typeface="Aileron Bold"/>
                </a:rPr>
                <a:t>9</a:t>
              </a:r>
              <a:endParaRPr lang="en-US" sz="1999" dirty="0">
                <a:solidFill>
                  <a:srgbClr val="FFFFFF"/>
                </a:solidFill>
                <a:latin typeface="Aileron Bold"/>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800472" y="2236217"/>
            <a:ext cx="10440048" cy="314324"/>
          </a:xfrm>
          <a:prstGeom prst="rect">
            <a:avLst/>
          </a:prstGeom>
        </p:spPr>
        <p:txBody>
          <a:bodyPr lIns="0" tIns="0" rIns="0" bIns="0" rtlCol="0" anchor="t">
            <a:spAutoFit/>
          </a:bodyPr>
          <a:lstStyle/>
          <a:p>
            <a:pPr>
              <a:lnSpc>
                <a:spcPts val="2399"/>
              </a:lnSpc>
            </a:pPr>
            <a:r>
              <a:rPr lang="en-US" sz="2499" dirty="0">
                <a:solidFill>
                  <a:srgbClr val="445751"/>
                </a:solidFill>
                <a:latin typeface="Aileron"/>
              </a:rPr>
              <a:t>Will this reaction occur</a:t>
            </a:r>
          </a:p>
        </p:txBody>
      </p:sp>
      <p:sp>
        <p:nvSpPr>
          <p:cNvPr id="7" name="TextBox 7"/>
          <p:cNvSpPr txBox="1"/>
          <p:nvPr/>
        </p:nvSpPr>
        <p:spPr>
          <a:xfrm>
            <a:off x="9829181" y="2125346"/>
            <a:ext cx="3915844" cy="438149"/>
          </a:xfrm>
          <a:prstGeom prst="rect">
            <a:avLst/>
          </a:prstGeom>
        </p:spPr>
        <p:txBody>
          <a:bodyPr lIns="0" tIns="0" rIns="0" bIns="0" rtlCol="0" anchor="t">
            <a:spAutoFit/>
          </a:bodyPr>
          <a:lstStyle/>
          <a:p>
            <a:pPr>
              <a:lnSpc>
                <a:spcPts val="3525"/>
              </a:lnSpc>
            </a:pPr>
            <a:r>
              <a:rPr lang="en-US" sz="2500" spc="2">
                <a:solidFill>
                  <a:srgbClr val="445751"/>
                </a:solidFill>
                <a:latin typeface="Aileron"/>
              </a:rPr>
              <a:t>Thermodynamics</a:t>
            </a:r>
          </a:p>
        </p:txBody>
      </p:sp>
      <p:sp>
        <p:nvSpPr>
          <p:cNvPr id="8" name="AutoShape 8"/>
          <p:cNvSpPr/>
          <p:nvPr/>
        </p:nvSpPr>
        <p:spPr>
          <a:xfrm>
            <a:off x="9229019" y="2383854"/>
            <a:ext cx="425302"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9" name="TextBox 9"/>
          <p:cNvSpPr txBox="1"/>
          <p:nvPr/>
        </p:nvSpPr>
        <p:spPr>
          <a:xfrm>
            <a:off x="5800472" y="3635981"/>
            <a:ext cx="6535641" cy="314324"/>
          </a:xfrm>
          <a:prstGeom prst="rect">
            <a:avLst/>
          </a:prstGeom>
        </p:spPr>
        <p:txBody>
          <a:bodyPr lIns="0" tIns="0" rIns="0" bIns="0" rtlCol="0" anchor="t">
            <a:spAutoFit/>
          </a:bodyPr>
          <a:lstStyle/>
          <a:p>
            <a:pPr>
              <a:lnSpc>
                <a:spcPts val="2399"/>
              </a:lnSpc>
            </a:pPr>
            <a:r>
              <a:rPr lang="en-US" sz="2499">
                <a:solidFill>
                  <a:srgbClr val="445751"/>
                </a:solidFill>
                <a:latin typeface="Aileron"/>
              </a:rPr>
              <a:t>If it occurs, what is the maximum conversion</a:t>
            </a:r>
          </a:p>
        </p:txBody>
      </p:sp>
      <p:sp>
        <p:nvSpPr>
          <p:cNvPr id="10" name="TextBox 10"/>
          <p:cNvSpPr txBox="1"/>
          <p:nvPr/>
        </p:nvSpPr>
        <p:spPr>
          <a:xfrm>
            <a:off x="13019597" y="3510598"/>
            <a:ext cx="3915844" cy="438149"/>
          </a:xfrm>
          <a:prstGeom prst="rect">
            <a:avLst/>
          </a:prstGeom>
        </p:spPr>
        <p:txBody>
          <a:bodyPr lIns="0" tIns="0" rIns="0" bIns="0" rtlCol="0" anchor="t">
            <a:spAutoFit/>
          </a:bodyPr>
          <a:lstStyle/>
          <a:p>
            <a:pPr>
              <a:lnSpc>
                <a:spcPts val="3525"/>
              </a:lnSpc>
            </a:pPr>
            <a:r>
              <a:rPr lang="en-US" sz="2500" spc="2">
                <a:solidFill>
                  <a:srgbClr val="445751"/>
                </a:solidFill>
                <a:latin typeface="Aileron"/>
              </a:rPr>
              <a:t>Thermodynamics</a:t>
            </a:r>
          </a:p>
        </p:txBody>
      </p:sp>
      <p:sp>
        <p:nvSpPr>
          <p:cNvPr id="11" name="AutoShape 11"/>
          <p:cNvSpPr/>
          <p:nvPr/>
        </p:nvSpPr>
        <p:spPr>
          <a:xfrm>
            <a:off x="12336113" y="3783618"/>
            <a:ext cx="424501"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12" name="TextBox 12"/>
          <p:cNvSpPr txBox="1"/>
          <p:nvPr/>
        </p:nvSpPr>
        <p:spPr>
          <a:xfrm>
            <a:off x="5800472" y="6400165"/>
            <a:ext cx="10440048" cy="314325"/>
          </a:xfrm>
          <a:prstGeom prst="rect">
            <a:avLst/>
          </a:prstGeom>
        </p:spPr>
        <p:txBody>
          <a:bodyPr lIns="0" tIns="0" rIns="0" bIns="0" rtlCol="0" anchor="t">
            <a:spAutoFit/>
          </a:bodyPr>
          <a:lstStyle/>
          <a:p>
            <a:pPr>
              <a:lnSpc>
                <a:spcPts val="2399"/>
              </a:lnSpc>
            </a:pPr>
            <a:r>
              <a:rPr lang="en-US" sz="2499">
                <a:solidFill>
                  <a:srgbClr val="445751"/>
                </a:solidFill>
                <a:latin typeface="Aileron"/>
              </a:rPr>
              <a:t>What can increase the maximum conversion</a:t>
            </a:r>
          </a:p>
        </p:txBody>
      </p:sp>
      <p:sp>
        <p:nvSpPr>
          <p:cNvPr id="13" name="TextBox 13"/>
          <p:cNvSpPr txBox="1"/>
          <p:nvPr/>
        </p:nvSpPr>
        <p:spPr>
          <a:xfrm>
            <a:off x="13019597" y="6285865"/>
            <a:ext cx="3915844" cy="428625"/>
          </a:xfrm>
          <a:prstGeom prst="rect">
            <a:avLst/>
          </a:prstGeom>
        </p:spPr>
        <p:txBody>
          <a:bodyPr lIns="0" tIns="0" rIns="0" bIns="0" rtlCol="0" anchor="t">
            <a:spAutoFit/>
          </a:bodyPr>
          <a:lstStyle/>
          <a:p>
            <a:pPr>
              <a:lnSpc>
                <a:spcPts val="3524"/>
              </a:lnSpc>
            </a:pPr>
            <a:r>
              <a:rPr lang="en-US" sz="2499" spc="2">
                <a:solidFill>
                  <a:srgbClr val="445751"/>
                </a:solidFill>
                <a:latin typeface="Aileron"/>
              </a:rPr>
              <a:t>Only temperature</a:t>
            </a:r>
          </a:p>
        </p:txBody>
      </p:sp>
      <p:sp>
        <p:nvSpPr>
          <p:cNvPr id="14" name="AutoShape 14"/>
          <p:cNvSpPr/>
          <p:nvPr/>
        </p:nvSpPr>
        <p:spPr>
          <a:xfrm>
            <a:off x="12336113" y="6528752"/>
            <a:ext cx="393472"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15" name="TextBox 15"/>
          <p:cNvSpPr txBox="1"/>
          <p:nvPr/>
        </p:nvSpPr>
        <p:spPr>
          <a:xfrm>
            <a:off x="5800472" y="7777226"/>
            <a:ext cx="10440048" cy="314324"/>
          </a:xfrm>
          <a:prstGeom prst="rect">
            <a:avLst/>
          </a:prstGeom>
        </p:spPr>
        <p:txBody>
          <a:bodyPr lIns="0" tIns="0" rIns="0" bIns="0" rtlCol="0" anchor="t">
            <a:spAutoFit/>
          </a:bodyPr>
          <a:lstStyle/>
          <a:p>
            <a:pPr>
              <a:lnSpc>
                <a:spcPts val="2399"/>
              </a:lnSpc>
            </a:pPr>
            <a:r>
              <a:rPr lang="en-US" sz="2499">
                <a:solidFill>
                  <a:srgbClr val="445751"/>
                </a:solidFill>
                <a:latin typeface="Aileron"/>
              </a:rPr>
              <a:t>What can increase the speed in reaching maximum conversion</a:t>
            </a:r>
          </a:p>
        </p:txBody>
      </p:sp>
      <p:sp>
        <p:nvSpPr>
          <p:cNvPr id="16" name="TextBox 16"/>
          <p:cNvSpPr txBox="1"/>
          <p:nvPr/>
        </p:nvSpPr>
        <p:spPr>
          <a:xfrm>
            <a:off x="15595051" y="7666355"/>
            <a:ext cx="1728182" cy="438149"/>
          </a:xfrm>
          <a:prstGeom prst="rect">
            <a:avLst/>
          </a:prstGeom>
        </p:spPr>
        <p:txBody>
          <a:bodyPr lIns="0" tIns="0" rIns="0" bIns="0" rtlCol="0" anchor="t">
            <a:spAutoFit/>
          </a:bodyPr>
          <a:lstStyle/>
          <a:p>
            <a:pPr>
              <a:lnSpc>
                <a:spcPts val="3525"/>
              </a:lnSpc>
            </a:pPr>
            <a:r>
              <a:rPr lang="en-US" sz="2500" spc="2">
                <a:solidFill>
                  <a:srgbClr val="445751"/>
                </a:solidFill>
                <a:latin typeface="Aileron"/>
              </a:rPr>
              <a:t>Catalysis</a:t>
            </a:r>
          </a:p>
        </p:txBody>
      </p:sp>
      <p:sp>
        <p:nvSpPr>
          <p:cNvPr id="17" name="AutoShape 17"/>
          <p:cNvSpPr/>
          <p:nvPr/>
        </p:nvSpPr>
        <p:spPr>
          <a:xfrm>
            <a:off x="14977519" y="7905813"/>
            <a:ext cx="42534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18" name="TextBox 18"/>
          <p:cNvSpPr txBox="1"/>
          <p:nvPr/>
        </p:nvSpPr>
        <p:spPr>
          <a:xfrm>
            <a:off x="5800472" y="5014913"/>
            <a:ext cx="10440048" cy="314324"/>
          </a:xfrm>
          <a:prstGeom prst="rect">
            <a:avLst/>
          </a:prstGeom>
        </p:spPr>
        <p:txBody>
          <a:bodyPr lIns="0" tIns="0" rIns="0" bIns="0" rtlCol="0" anchor="t">
            <a:spAutoFit/>
          </a:bodyPr>
          <a:lstStyle/>
          <a:p>
            <a:pPr>
              <a:lnSpc>
                <a:spcPts val="2399"/>
              </a:lnSpc>
            </a:pPr>
            <a:r>
              <a:rPr lang="en-US" sz="2499">
                <a:solidFill>
                  <a:srgbClr val="445751"/>
                </a:solidFill>
                <a:latin typeface="Aileron"/>
              </a:rPr>
              <a:t>How fast the maximum conversion can be reached</a:t>
            </a:r>
          </a:p>
        </p:txBody>
      </p:sp>
      <p:sp>
        <p:nvSpPr>
          <p:cNvPr id="19" name="TextBox 19"/>
          <p:cNvSpPr txBox="1"/>
          <p:nvPr/>
        </p:nvSpPr>
        <p:spPr>
          <a:xfrm>
            <a:off x="13991156" y="4895850"/>
            <a:ext cx="3915844" cy="438149"/>
          </a:xfrm>
          <a:prstGeom prst="rect">
            <a:avLst/>
          </a:prstGeom>
        </p:spPr>
        <p:txBody>
          <a:bodyPr lIns="0" tIns="0" rIns="0" bIns="0" rtlCol="0" anchor="t">
            <a:spAutoFit/>
          </a:bodyPr>
          <a:lstStyle/>
          <a:p>
            <a:pPr>
              <a:lnSpc>
                <a:spcPts val="3525"/>
              </a:lnSpc>
            </a:pPr>
            <a:r>
              <a:rPr lang="en-US" sz="2500" spc="2">
                <a:solidFill>
                  <a:srgbClr val="445751"/>
                </a:solidFill>
                <a:latin typeface="Aileron"/>
              </a:rPr>
              <a:t>Kinetics</a:t>
            </a:r>
          </a:p>
        </p:txBody>
      </p:sp>
      <p:sp>
        <p:nvSpPr>
          <p:cNvPr id="20" name="AutoShape 20"/>
          <p:cNvSpPr/>
          <p:nvPr/>
        </p:nvSpPr>
        <p:spPr>
          <a:xfrm>
            <a:off x="13232693" y="5143500"/>
            <a:ext cx="424501" cy="0"/>
          </a:xfrm>
          <a:prstGeom prst="line">
            <a:avLst/>
          </a:prstGeom>
          <a:ln w="38100" cap="flat">
            <a:solidFill>
              <a:srgbClr val="4B5A39"/>
            </a:solidFill>
            <a:prstDash val="solid"/>
            <a:headEnd type="none" w="sm" len="sm"/>
            <a:tailEnd type="arrow" w="med" len="sm"/>
          </a:ln>
        </p:spPr>
        <p:txBody>
          <a:bodyPr/>
          <a:lstStyle/>
          <a:p>
            <a:endParaRPr lang="en-US"/>
          </a:p>
        </p:txBody>
      </p:sp>
      <p:grpSp>
        <p:nvGrpSpPr>
          <p:cNvPr id="21" name="Group 21"/>
          <p:cNvGrpSpPr/>
          <p:nvPr/>
        </p:nvGrpSpPr>
        <p:grpSpPr>
          <a:xfrm>
            <a:off x="17143420" y="9586538"/>
            <a:ext cx="587815" cy="558423"/>
            <a:chOff x="0" y="0"/>
            <a:chExt cx="154815" cy="147074"/>
          </a:xfrm>
        </p:grpSpPr>
        <p:sp>
          <p:nvSpPr>
            <p:cNvPr id="22" name="Freeform 2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3" name="TextBox 23"/>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 6</a:t>
              </a:r>
            </a:p>
          </p:txBody>
        </p:sp>
      </p:grpSp>
      <p:pic>
        <p:nvPicPr>
          <p:cNvPr id="25" name="Resim 24" descr="dış mekan, doğa, manzara, bitki içeren bir resim&#10;&#10;Yapay zeka tarafından oluşturulan içerik yanlış olabilir.">
            <a:extLst>
              <a:ext uri="{FF2B5EF4-FFF2-40B4-BE49-F238E27FC236}">
                <a16:creationId xmlns:a16="http://schemas.microsoft.com/office/drawing/2014/main" id="{A5C80FF4-8F94-6BF1-EC3E-E5A75C34D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33991" cy="10287000"/>
          </a:xfrm>
          <a:prstGeom prst="rect">
            <a:avLst/>
          </a:prstGeom>
        </p:spPr>
      </p:pic>
      <p:sp>
        <p:nvSpPr>
          <p:cNvPr id="26" name="AutoShape 4"/>
          <p:cNvSpPr/>
          <p:nvPr/>
        </p:nvSpPr>
        <p:spPr>
          <a:xfrm>
            <a:off x="2286000" y="4370307"/>
            <a:ext cx="2571167" cy="1546386"/>
          </a:xfrm>
          <a:prstGeom prst="rect">
            <a:avLst/>
          </a:prstGeom>
          <a:solidFill>
            <a:srgbClr val="5D7963"/>
          </a:solidFill>
        </p:spPr>
        <p:txBody>
          <a:bodyPr/>
          <a:lstStyle/>
          <a:p>
            <a:endParaRPr lang="en-US"/>
          </a:p>
        </p:txBody>
      </p:sp>
      <p:sp>
        <p:nvSpPr>
          <p:cNvPr id="27" name="TextBox 5"/>
          <p:cNvSpPr txBox="1"/>
          <p:nvPr/>
        </p:nvSpPr>
        <p:spPr>
          <a:xfrm>
            <a:off x="2604367" y="4841081"/>
            <a:ext cx="1934433" cy="583407"/>
          </a:xfrm>
          <a:prstGeom prst="rect">
            <a:avLst/>
          </a:prstGeom>
        </p:spPr>
        <p:txBody>
          <a:bodyPr lIns="0" tIns="0" rIns="0" bIns="0" rtlCol="0" anchor="t">
            <a:spAutoFit/>
          </a:bodyPr>
          <a:lstStyle/>
          <a:p>
            <a:pPr algn="ctr">
              <a:lnSpc>
                <a:spcPts val="4440"/>
              </a:lnSpc>
            </a:pPr>
            <a:r>
              <a:rPr lang="en-US" sz="3700" spc="136" dirty="0">
                <a:solidFill>
                  <a:srgbClr val="FFFFFF"/>
                </a:solidFill>
                <a:latin typeface="Arimo Bold"/>
              </a:rPr>
              <a:t>Q&amp;A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07970" cy="10287000"/>
          </a:xfrm>
          <a:prstGeom prst="rect">
            <a:avLst/>
          </a:prstGeom>
          <a:solidFill>
            <a:srgbClr val="5D7963"/>
          </a:solidFill>
        </p:spPr>
        <p:txBody>
          <a:bodyPr/>
          <a:lstStyle/>
          <a:p>
            <a:endParaRPr lang="en-US"/>
          </a:p>
        </p:txBody>
      </p:sp>
      <p:grpSp>
        <p:nvGrpSpPr>
          <p:cNvPr id="3" name="Group 3"/>
          <p:cNvGrpSpPr>
            <a:grpSpLocks noChangeAspect="1"/>
          </p:cNvGrpSpPr>
          <p:nvPr/>
        </p:nvGrpSpPr>
        <p:grpSpPr>
          <a:xfrm>
            <a:off x="1028700" y="1164801"/>
            <a:ext cx="11034018" cy="7723813"/>
            <a:chOff x="0" y="0"/>
            <a:chExt cx="6350000" cy="4445000"/>
          </a:xfrm>
        </p:grpSpPr>
        <p:sp>
          <p:nvSpPr>
            <p:cNvPr id="4" name="Freeform 4"/>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solidFill>
              <a:srgbClr val="FFFFFF"/>
            </a:solidFill>
            <a:ln w="12700">
              <a:solidFill>
                <a:srgbClr val="000000"/>
              </a:solidFill>
            </a:ln>
          </p:spPr>
          <p:txBody>
            <a:bodyPr/>
            <a:lstStyle/>
            <a:p>
              <a:endParaRPr lang="en-US"/>
            </a:p>
          </p:txBody>
        </p:sp>
      </p:grpSp>
      <p:grpSp>
        <p:nvGrpSpPr>
          <p:cNvPr id="5" name="Group 5"/>
          <p:cNvGrpSpPr>
            <a:grpSpLocks noChangeAspect="1"/>
          </p:cNvGrpSpPr>
          <p:nvPr/>
        </p:nvGrpSpPr>
        <p:grpSpPr>
          <a:xfrm>
            <a:off x="1118153" y="1227418"/>
            <a:ext cx="10855111" cy="7598578"/>
            <a:chOff x="0" y="0"/>
            <a:chExt cx="6350000" cy="4445000"/>
          </a:xfrm>
        </p:grpSpPr>
        <p:sp>
          <p:nvSpPr>
            <p:cNvPr id="6" name="Freeform 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2"/>
              <a:stretch>
                <a:fillRect l="-94" r="-94"/>
              </a:stretch>
            </a:blipFill>
          </p:spPr>
          <p:txBody>
            <a:bodyPr/>
            <a:lstStyle/>
            <a:p>
              <a:endParaRPr lang="en-US"/>
            </a:p>
          </p:txBody>
        </p:sp>
      </p:grpSp>
      <p:grpSp>
        <p:nvGrpSpPr>
          <p:cNvPr id="7" name="Group 7"/>
          <p:cNvGrpSpPr/>
          <p:nvPr/>
        </p:nvGrpSpPr>
        <p:grpSpPr>
          <a:xfrm>
            <a:off x="12668434" y="4188048"/>
            <a:ext cx="4393109" cy="1060815"/>
            <a:chOff x="0" y="0"/>
            <a:chExt cx="5857478" cy="1414419"/>
          </a:xfrm>
        </p:grpSpPr>
        <p:sp>
          <p:nvSpPr>
            <p:cNvPr id="8" name="TextBox 8"/>
            <p:cNvSpPr txBox="1"/>
            <p:nvPr/>
          </p:nvSpPr>
          <p:spPr>
            <a:xfrm>
              <a:off x="0" y="-104775"/>
              <a:ext cx="5857478" cy="734694"/>
            </a:xfrm>
            <a:prstGeom prst="rect">
              <a:avLst/>
            </a:prstGeom>
          </p:spPr>
          <p:txBody>
            <a:bodyPr lIns="0" tIns="0" rIns="0" bIns="0" rtlCol="0" anchor="t">
              <a:spAutoFit/>
            </a:bodyPr>
            <a:lstStyle/>
            <a:p>
              <a:pPr marL="0" lvl="0" indent="0">
                <a:lnSpc>
                  <a:spcPts val="4650"/>
                </a:lnSpc>
              </a:pPr>
              <a:r>
                <a:rPr lang="en-US" sz="3100" spc="3">
                  <a:solidFill>
                    <a:srgbClr val="5D7963"/>
                  </a:solidFill>
                  <a:latin typeface="Arimo Bold"/>
                </a:rPr>
                <a:t>Liquid N2 -Generator</a:t>
              </a:r>
            </a:p>
          </p:txBody>
        </p:sp>
        <p:sp>
          <p:nvSpPr>
            <p:cNvPr id="9" name="TextBox 9"/>
            <p:cNvSpPr txBox="1"/>
            <p:nvPr/>
          </p:nvSpPr>
          <p:spPr>
            <a:xfrm>
              <a:off x="0" y="758254"/>
              <a:ext cx="5857478" cy="656165"/>
            </a:xfrm>
            <a:prstGeom prst="rect">
              <a:avLst/>
            </a:prstGeom>
          </p:spPr>
          <p:txBody>
            <a:bodyPr lIns="0" tIns="0" rIns="0" bIns="0" rtlCol="0" anchor="t">
              <a:spAutoFit/>
            </a:bodyPr>
            <a:lstStyle/>
            <a:p>
              <a:pPr marL="539753" lvl="1" indent="-269876">
                <a:lnSpc>
                  <a:spcPts val="4525"/>
                </a:lnSpc>
                <a:buFont typeface="Arial"/>
                <a:buChar char="•"/>
              </a:pPr>
              <a:r>
                <a:rPr lang="en-US" sz="2500" spc="25">
                  <a:solidFill>
                    <a:srgbClr val="5D7963"/>
                  </a:solidFill>
                  <a:latin typeface="Aileron"/>
                </a:rPr>
                <a:t>Capacity: 20 Lt/day</a:t>
              </a:r>
            </a:p>
          </p:txBody>
        </p:sp>
      </p:grpSp>
      <p:grpSp>
        <p:nvGrpSpPr>
          <p:cNvPr id="10" name="Group 10"/>
          <p:cNvGrpSpPr/>
          <p:nvPr/>
        </p:nvGrpSpPr>
        <p:grpSpPr>
          <a:xfrm>
            <a:off x="17143420" y="9586538"/>
            <a:ext cx="587815" cy="558423"/>
            <a:chOff x="0" y="0"/>
            <a:chExt cx="154815" cy="147074"/>
          </a:xfrm>
        </p:grpSpPr>
        <p:sp>
          <p:nvSpPr>
            <p:cNvPr id="11" name="Freeform 11"/>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12"/>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60</a:t>
              </a:r>
              <a:endParaRPr lang="en-US" sz="1999" dirty="0">
                <a:solidFill>
                  <a:srgbClr val="FFFFFF"/>
                </a:solidFill>
                <a:latin typeface="Aileron Bold"/>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5D7963"/>
        </a:solidFill>
        <a:effectLst/>
      </p:bgPr>
    </p:bg>
    <p:spTree>
      <p:nvGrpSpPr>
        <p:cNvPr id="1" name=""/>
        <p:cNvGrpSpPr/>
        <p:nvPr/>
      </p:nvGrpSpPr>
      <p:grpSpPr>
        <a:xfrm>
          <a:off x="0" y="0"/>
          <a:ext cx="0" cy="0"/>
          <a:chOff x="0" y="0"/>
          <a:chExt cx="0" cy="0"/>
        </a:xfrm>
      </p:grpSpPr>
      <p:sp>
        <p:nvSpPr>
          <p:cNvPr id="2" name="AutoShape 2"/>
          <p:cNvSpPr/>
          <p:nvPr/>
        </p:nvSpPr>
        <p:spPr>
          <a:xfrm>
            <a:off x="7478192" y="0"/>
            <a:ext cx="10809808" cy="10287000"/>
          </a:xfrm>
          <a:prstGeom prst="rect">
            <a:avLst/>
          </a:prstGeom>
          <a:solidFill>
            <a:srgbClr val="FFFFFF"/>
          </a:solidFill>
        </p:spPr>
        <p:txBody>
          <a:bodyPr/>
          <a:lstStyle/>
          <a:p>
            <a:endParaRPr lang="en-US"/>
          </a:p>
        </p:txBody>
      </p:sp>
      <p:sp>
        <p:nvSpPr>
          <p:cNvPr id="4" name="TextBox 4"/>
          <p:cNvSpPr txBox="1"/>
          <p:nvPr/>
        </p:nvSpPr>
        <p:spPr>
          <a:xfrm>
            <a:off x="8560347" y="2746577"/>
            <a:ext cx="8698953" cy="1758315"/>
          </a:xfrm>
          <a:prstGeom prst="rect">
            <a:avLst/>
          </a:prstGeom>
        </p:spPr>
        <p:txBody>
          <a:bodyPr lIns="0" tIns="0" rIns="0" bIns="0" rtlCol="0" anchor="t">
            <a:spAutoFit/>
          </a:bodyPr>
          <a:lstStyle/>
          <a:p>
            <a:pPr marL="0" lvl="0" indent="0" algn="l">
              <a:lnSpc>
                <a:spcPts val="4650"/>
              </a:lnSpc>
              <a:spcBef>
                <a:spcPct val="0"/>
              </a:spcBef>
            </a:pPr>
            <a:r>
              <a:rPr lang="en-US" sz="3100" u="none" strike="noStrike" spc="3">
                <a:solidFill>
                  <a:srgbClr val="5D7963"/>
                </a:solidFill>
                <a:latin typeface="Arimo Bold"/>
              </a:rPr>
              <a:t> LIST OF ROUTINE AND INVESTIGATIVE ANALYSIS SERVICES WE OFFER FOR OUR CLIENTS*</a:t>
            </a:r>
          </a:p>
        </p:txBody>
      </p:sp>
      <p:sp>
        <p:nvSpPr>
          <p:cNvPr id="5" name="TextBox 5"/>
          <p:cNvSpPr txBox="1"/>
          <p:nvPr/>
        </p:nvSpPr>
        <p:spPr>
          <a:xfrm>
            <a:off x="8560347" y="4654348"/>
            <a:ext cx="8645499" cy="2781300"/>
          </a:xfrm>
          <a:prstGeom prst="rect">
            <a:avLst/>
          </a:prstGeom>
        </p:spPr>
        <p:txBody>
          <a:bodyPr lIns="0" tIns="0" rIns="0" bIns="0" rtlCol="0" anchor="t">
            <a:spAutoFit/>
          </a:bodyPr>
          <a:lstStyle/>
          <a:p>
            <a:pPr marL="0" lvl="0" indent="0" algn="just">
              <a:lnSpc>
                <a:spcPts val="3749"/>
              </a:lnSpc>
              <a:spcBef>
                <a:spcPct val="0"/>
              </a:spcBef>
            </a:pPr>
            <a:r>
              <a:rPr lang="en-US" sz="2499" u="none" strike="noStrike" spc="24">
                <a:solidFill>
                  <a:srgbClr val="5D7963"/>
                </a:solidFill>
                <a:latin typeface="Aileron"/>
              </a:rPr>
              <a:t>*The lab's analysis spectrum encompasses a wide range of services, including but not limited to the following list. For especially non-routine/investigative analysis options, which should be tailored to your project's specific needs, we encourage you to consult with Dr. Burcu Selen Çağlayan for personalized assistance.</a:t>
            </a:r>
          </a:p>
        </p:txBody>
      </p:sp>
      <p:grpSp>
        <p:nvGrpSpPr>
          <p:cNvPr id="11" name="Group 11"/>
          <p:cNvGrpSpPr/>
          <p:nvPr/>
        </p:nvGrpSpPr>
        <p:grpSpPr>
          <a:xfrm>
            <a:off x="17143420" y="9586538"/>
            <a:ext cx="587815" cy="558423"/>
            <a:chOff x="0" y="0"/>
            <a:chExt cx="154815" cy="147074"/>
          </a:xfrm>
        </p:grpSpPr>
        <p:sp>
          <p:nvSpPr>
            <p:cNvPr id="12" name="Freeform 12"/>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13"/>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61</a:t>
              </a:r>
              <a:endParaRPr lang="en-US" sz="1999" dirty="0">
                <a:solidFill>
                  <a:srgbClr val="FFFFFF"/>
                </a:solidFill>
                <a:latin typeface="Aileron Bold"/>
              </a:endParaRPr>
            </a:p>
          </p:txBody>
        </p:sp>
      </p:grpSp>
      <p:pic>
        <p:nvPicPr>
          <p:cNvPr id="15" name="Resim 14" descr="dış mekan, orman, ağaçlık arazi, manzara içeren bir resim&#10;&#10;Yapay zeka tarafından oluşturulan içerik yanlış olabilir.">
            <a:extLst>
              <a:ext uri="{FF2B5EF4-FFF2-40B4-BE49-F238E27FC236}">
                <a16:creationId xmlns:a16="http://schemas.microsoft.com/office/drawing/2014/main" id="{7FABAECB-06D1-E5E6-2996-66E160380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0983" y="0"/>
            <a:ext cx="15488583" cy="10287000"/>
          </a:xfrm>
          <a:prstGeom prst="rect">
            <a:avLst/>
          </a:prstGeom>
        </p:spPr>
      </p:pic>
      <p:grpSp>
        <p:nvGrpSpPr>
          <p:cNvPr id="16" name="Group 6"/>
          <p:cNvGrpSpPr/>
          <p:nvPr/>
        </p:nvGrpSpPr>
        <p:grpSpPr>
          <a:xfrm>
            <a:off x="542394" y="3963805"/>
            <a:ext cx="6460113" cy="2359390"/>
            <a:chOff x="0" y="0"/>
            <a:chExt cx="8613483" cy="3145853"/>
          </a:xfrm>
        </p:grpSpPr>
        <p:grpSp>
          <p:nvGrpSpPr>
            <p:cNvPr id="17" name="Group 7"/>
            <p:cNvGrpSpPr/>
            <p:nvPr/>
          </p:nvGrpSpPr>
          <p:grpSpPr>
            <a:xfrm>
              <a:off x="0" y="0"/>
              <a:ext cx="8613483" cy="3145853"/>
              <a:chOff x="0" y="0"/>
              <a:chExt cx="1701429" cy="621403"/>
            </a:xfrm>
          </p:grpSpPr>
          <p:sp>
            <p:nvSpPr>
              <p:cNvPr id="19" name="Freeform 8"/>
              <p:cNvSpPr/>
              <p:nvPr/>
            </p:nvSpPr>
            <p:spPr>
              <a:xfrm>
                <a:off x="0" y="0"/>
                <a:ext cx="1701429" cy="621403"/>
              </a:xfrm>
              <a:custGeom>
                <a:avLst/>
                <a:gdLst/>
                <a:ahLst/>
                <a:cxnLst/>
                <a:rect l="l" t="t" r="r" b="b"/>
                <a:pathLst>
                  <a:path w="1701429" h="621403">
                    <a:moveTo>
                      <a:pt x="61119" y="0"/>
                    </a:moveTo>
                    <a:lnTo>
                      <a:pt x="1640310" y="0"/>
                    </a:lnTo>
                    <a:cubicBezTo>
                      <a:pt x="1656519" y="0"/>
                      <a:pt x="1672065" y="6439"/>
                      <a:pt x="1683527" y="17901"/>
                    </a:cubicBezTo>
                    <a:cubicBezTo>
                      <a:pt x="1694990" y="29364"/>
                      <a:pt x="1701429" y="44909"/>
                      <a:pt x="1701429" y="61119"/>
                    </a:cubicBezTo>
                    <a:lnTo>
                      <a:pt x="1701429" y="560284"/>
                    </a:lnTo>
                    <a:cubicBezTo>
                      <a:pt x="1701429" y="576493"/>
                      <a:pt x="1694990" y="592039"/>
                      <a:pt x="1683527" y="603502"/>
                    </a:cubicBezTo>
                    <a:cubicBezTo>
                      <a:pt x="1672065" y="614964"/>
                      <a:pt x="1656519" y="621403"/>
                      <a:pt x="1640310" y="621403"/>
                    </a:cubicBezTo>
                    <a:lnTo>
                      <a:pt x="61119" y="621403"/>
                    </a:lnTo>
                    <a:cubicBezTo>
                      <a:pt x="44909" y="621403"/>
                      <a:pt x="29364" y="614964"/>
                      <a:pt x="17901" y="603502"/>
                    </a:cubicBezTo>
                    <a:cubicBezTo>
                      <a:pt x="6439" y="592039"/>
                      <a:pt x="0" y="576493"/>
                      <a:pt x="0" y="560284"/>
                    </a:cubicBezTo>
                    <a:lnTo>
                      <a:pt x="0" y="61119"/>
                    </a:lnTo>
                    <a:cubicBezTo>
                      <a:pt x="0" y="44909"/>
                      <a:pt x="6439" y="29364"/>
                      <a:pt x="17901" y="17901"/>
                    </a:cubicBezTo>
                    <a:cubicBezTo>
                      <a:pt x="29364" y="6439"/>
                      <a:pt x="44909" y="0"/>
                      <a:pt x="61119" y="0"/>
                    </a:cubicBezTo>
                    <a:close/>
                  </a:path>
                </a:pathLst>
              </a:custGeom>
              <a:solidFill>
                <a:srgbClr val="FFFFFF"/>
              </a:solidFill>
            </p:spPr>
            <p:txBody>
              <a:bodyPr/>
              <a:lstStyle/>
              <a:p>
                <a:endParaRPr lang="en-US"/>
              </a:p>
            </p:txBody>
          </p:sp>
          <p:sp>
            <p:nvSpPr>
              <p:cNvPr id="20" name="TextBox 9"/>
              <p:cNvSpPr txBox="1"/>
              <p:nvPr/>
            </p:nvSpPr>
            <p:spPr>
              <a:xfrm>
                <a:off x="0" y="57150"/>
                <a:ext cx="1701429" cy="564253"/>
              </a:xfrm>
              <a:prstGeom prst="rect">
                <a:avLst/>
              </a:prstGeom>
            </p:spPr>
            <p:txBody>
              <a:bodyPr lIns="50800" tIns="50800" rIns="50800" bIns="50800" rtlCol="0" anchor="ctr"/>
              <a:lstStyle/>
              <a:p>
                <a:pPr>
                  <a:lnSpc>
                    <a:spcPts val="2399"/>
                  </a:lnSpc>
                </a:pPr>
                <a:endParaRPr/>
              </a:p>
            </p:txBody>
          </p:sp>
        </p:grpSp>
        <p:sp>
          <p:nvSpPr>
            <p:cNvPr id="18" name="Freeform 10"/>
            <p:cNvSpPr/>
            <p:nvPr/>
          </p:nvSpPr>
          <p:spPr>
            <a:xfrm>
              <a:off x="706987" y="304509"/>
              <a:ext cx="6766944" cy="2536834"/>
            </a:xfrm>
            <a:custGeom>
              <a:avLst/>
              <a:gdLst/>
              <a:ahLst/>
              <a:cxnLst/>
              <a:rect l="l" t="t" r="r" b="b"/>
              <a:pathLst>
                <a:path w="6766944" h="2536834">
                  <a:moveTo>
                    <a:pt x="0" y="0"/>
                  </a:moveTo>
                  <a:lnTo>
                    <a:pt x="6766944" y="0"/>
                  </a:lnTo>
                  <a:lnTo>
                    <a:pt x="6766944" y="2536835"/>
                  </a:lnTo>
                  <a:lnTo>
                    <a:pt x="0" y="2536835"/>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33315" y="1702391"/>
            <a:ext cx="1567179" cy="1571657"/>
          </a:xfrm>
          <a:custGeom>
            <a:avLst/>
            <a:gdLst/>
            <a:ahLst/>
            <a:cxnLst/>
            <a:rect l="l" t="t" r="r" b="b"/>
            <a:pathLst>
              <a:path w="1567179" h="1571657">
                <a:moveTo>
                  <a:pt x="0" y="0"/>
                </a:moveTo>
                <a:lnTo>
                  <a:pt x="1567179" y="0"/>
                </a:lnTo>
                <a:lnTo>
                  <a:pt x="1567179" y="1571657"/>
                </a:lnTo>
                <a:lnTo>
                  <a:pt x="0" y="1571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033315" y="4893720"/>
            <a:ext cx="1567179" cy="1571657"/>
          </a:xfrm>
          <a:custGeom>
            <a:avLst/>
            <a:gdLst/>
            <a:ahLst/>
            <a:cxnLst/>
            <a:rect l="l" t="t" r="r" b="b"/>
            <a:pathLst>
              <a:path w="1567179" h="1571657">
                <a:moveTo>
                  <a:pt x="0" y="0"/>
                </a:moveTo>
                <a:lnTo>
                  <a:pt x="1567179" y="0"/>
                </a:lnTo>
                <a:lnTo>
                  <a:pt x="1567179" y="1571657"/>
                </a:lnTo>
                <a:lnTo>
                  <a:pt x="0" y="1571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111780" y="1702391"/>
            <a:ext cx="7266256" cy="2502766"/>
            <a:chOff x="0" y="0"/>
            <a:chExt cx="9688341" cy="3337022"/>
          </a:xfrm>
        </p:grpSpPr>
        <p:sp>
          <p:nvSpPr>
            <p:cNvPr id="7" name="TextBox 7"/>
            <p:cNvSpPr txBox="1"/>
            <p:nvPr/>
          </p:nvSpPr>
          <p:spPr>
            <a:xfrm>
              <a:off x="0" y="-66675"/>
              <a:ext cx="9688341"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Bold"/>
                </a:rPr>
                <a:t> ROUTINE ANALYSIS</a:t>
              </a:r>
            </a:p>
          </p:txBody>
        </p:sp>
        <p:sp>
          <p:nvSpPr>
            <p:cNvPr id="8" name="TextBox 8"/>
            <p:cNvSpPr txBox="1"/>
            <p:nvPr/>
          </p:nvSpPr>
          <p:spPr>
            <a:xfrm>
              <a:off x="0" y="847822"/>
              <a:ext cx="9688341" cy="248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A systematic and regular examination of samples or data in a consistent manner. It often involves the use of established protocols, methodologies, or instruments to collect and analyze data. </a:t>
              </a:r>
            </a:p>
          </p:txBody>
        </p:sp>
      </p:grpSp>
      <p:grpSp>
        <p:nvGrpSpPr>
          <p:cNvPr id="9" name="Group 9"/>
          <p:cNvGrpSpPr/>
          <p:nvPr/>
        </p:nvGrpSpPr>
        <p:grpSpPr>
          <a:xfrm>
            <a:off x="3111780" y="4893720"/>
            <a:ext cx="7569707" cy="4407766"/>
            <a:chOff x="0" y="0"/>
            <a:chExt cx="10092943" cy="5877022"/>
          </a:xfrm>
        </p:grpSpPr>
        <p:sp>
          <p:nvSpPr>
            <p:cNvPr id="10" name="TextBox 10"/>
            <p:cNvSpPr txBox="1"/>
            <p:nvPr/>
          </p:nvSpPr>
          <p:spPr>
            <a:xfrm>
              <a:off x="0" y="-66675"/>
              <a:ext cx="10092943"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Bold"/>
                </a:rPr>
                <a:t>INVESTIGATIVE ANALYSIS</a:t>
              </a:r>
            </a:p>
          </p:txBody>
        </p:sp>
        <p:sp>
          <p:nvSpPr>
            <p:cNvPr id="11" name="TextBox 11"/>
            <p:cNvSpPr txBox="1"/>
            <p:nvPr/>
          </p:nvSpPr>
          <p:spPr>
            <a:xfrm>
              <a:off x="0" y="847822"/>
              <a:ext cx="10092943" cy="502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the process of conducting experiments and applying analytical techniques to investigate scientific phenomena, solve research questions, or explore new knowledge. It is conducted using specialized instruments and methods tailored to the specific research field. It requires scientific expertise, critical thinking, and proficiency in analytical methods.</a:t>
              </a:r>
            </a:p>
          </p:txBody>
        </p:sp>
      </p:grpSp>
      <p:pic>
        <p:nvPicPr>
          <p:cNvPr id="17" name="Resim 16" descr="yaprak, bitki, dış mekan, yeşil içeren bir resim&#10;&#10;Yapay zeka tarafından oluşturulan içerik yanlış olabilir.">
            <a:extLst>
              <a:ext uri="{FF2B5EF4-FFF2-40B4-BE49-F238E27FC236}">
                <a16:creationId xmlns:a16="http://schemas.microsoft.com/office/drawing/2014/main" id="{4F5A624A-5098-B2EA-2E44-D2FE333E2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717" y="0"/>
            <a:ext cx="6832283" cy="10287000"/>
          </a:xfrm>
          <a:prstGeom prst="rect">
            <a:avLst/>
          </a:prstGeom>
        </p:spPr>
      </p:pic>
      <p:sp>
        <p:nvSpPr>
          <p:cNvPr id="18" name="AutoShape 3"/>
          <p:cNvSpPr/>
          <p:nvPr/>
        </p:nvSpPr>
        <p:spPr>
          <a:xfrm>
            <a:off x="12294500" y="1202649"/>
            <a:ext cx="5151358" cy="8098838"/>
          </a:xfrm>
          <a:prstGeom prst="rect">
            <a:avLst/>
          </a:prstGeom>
          <a:solidFill>
            <a:srgbClr val="5D7963"/>
          </a:solidFill>
        </p:spPr>
        <p:txBody>
          <a:bodyPr/>
          <a:lstStyle/>
          <a:p>
            <a:endParaRPr lang="en-US"/>
          </a:p>
        </p:txBody>
      </p:sp>
      <p:sp>
        <p:nvSpPr>
          <p:cNvPr id="19" name="TextBox 12"/>
          <p:cNvSpPr txBox="1"/>
          <p:nvPr/>
        </p:nvSpPr>
        <p:spPr>
          <a:xfrm>
            <a:off x="12606800" y="4546473"/>
            <a:ext cx="4526759" cy="1213104"/>
          </a:xfrm>
          <a:prstGeom prst="rect">
            <a:avLst/>
          </a:prstGeom>
        </p:spPr>
        <p:txBody>
          <a:bodyPr lIns="0" tIns="0" rIns="0" bIns="0" rtlCol="0" anchor="t">
            <a:spAutoFit/>
          </a:bodyPr>
          <a:lstStyle/>
          <a:p>
            <a:pPr algn="ctr">
              <a:lnSpc>
                <a:spcPts val="4788"/>
              </a:lnSpc>
            </a:pPr>
            <a:r>
              <a:rPr lang="en-US" sz="4200" spc="75">
                <a:solidFill>
                  <a:srgbClr val="FFFFFF"/>
                </a:solidFill>
                <a:latin typeface="Aileron Bold"/>
              </a:rPr>
              <a:t>A LITTLE TERMINOLOGY… </a:t>
            </a:r>
          </a:p>
        </p:txBody>
      </p:sp>
      <p:grpSp>
        <p:nvGrpSpPr>
          <p:cNvPr id="20" name="Group 13"/>
          <p:cNvGrpSpPr/>
          <p:nvPr/>
        </p:nvGrpSpPr>
        <p:grpSpPr>
          <a:xfrm>
            <a:off x="17143420" y="9586538"/>
            <a:ext cx="587815" cy="558423"/>
            <a:chOff x="0" y="0"/>
            <a:chExt cx="154815" cy="147074"/>
          </a:xfrm>
        </p:grpSpPr>
        <p:sp>
          <p:nvSpPr>
            <p:cNvPr id="21" name="Freeform 14"/>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2" name="TextBox 15"/>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62</a:t>
              </a:r>
              <a:endParaRPr lang="en-US" sz="1999" dirty="0">
                <a:solidFill>
                  <a:srgbClr val="FFFFFF"/>
                </a:solidFill>
                <a:latin typeface="Aileron Bold"/>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29337" y="5745446"/>
            <a:ext cx="11581801" cy="914400"/>
          </a:xfrm>
          <a:prstGeom prst="rect">
            <a:avLst/>
          </a:prstGeom>
        </p:spPr>
        <p:txBody>
          <a:bodyPr lIns="0" tIns="0" rIns="0" bIns="0" rtlCol="0" anchor="t">
            <a:spAutoFit/>
          </a:bodyPr>
          <a:lstStyle/>
          <a:p>
            <a:pPr marL="0" lvl="0" indent="0" algn="just">
              <a:lnSpc>
                <a:spcPts val="3749"/>
              </a:lnSpc>
              <a:spcBef>
                <a:spcPct val="0"/>
              </a:spcBef>
            </a:pPr>
            <a:r>
              <a:rPr lang="en-US" sz="2499" spc="24">
                <a:solidFill>
                  <a:srgbClr val="5D7963"/>
                </a:solidFill>
                <a:latin typeface="Aileron"/>
              </a:rPr>
              <a:t>W</a:t>
            </a:r>
            <a:r>
              <a:rPr lang="en-US" sz="2499" u="none" strike="noStrike" spc="24">
                <a:solidFill>
                  <a:srgbClr val="5D7963"/>
                </a:solidFill>
                <a:latin typeface="Aileron"/>
              </a:rPr>
              <a:t>e perform tailored routine and investigative analyses that meet the specific requirements of our clients' projects.</a:t>
            </a:r>
          </a:p>
        </p:txBody>
      </p:sp>
      <p:sp>
        <p:nvSpPr>
          <p:cNvPr id="3" name="Freeform 3"/>
          <p:cNvSpPr/>
          <p:nvPr/>
        </p:nvSpPr>
        <p:spPr>
          <a:xfrm>
            <a:off x="1429337" y="3627154"/>
            <a:ext cx="5075208" cy="1902626"/>
          </a:xfrm>
          <a:custGeom>
            <a:avLst/>
            <a:gdLst/>
            <a:ahLst/>
            <a:cxnLst/>
            <a:rect l="l" t="t" r="r" b="b"/>
            <a:pathLst>
              <a:path w="5075208" h="1902626">
                <a:moveTo>
                  <a:pt x="0" y="0"/>
                </a:moveTo>
                <a:lnTo>
                  <a:pt x="5075208" y="0"/>
                </a:lnTo>
                <a:lnTo>
                  <a:pt x="5075208" y="1902625"/>
                </a:lnTo>
                <a:lnTo>
                  <a:pt x="0" y="1902625"/>
                </a:lnTo>
                <a:lnTo>
                  <a:pt x="0" y="0"/>
                </a:lnTo>
                <a:close/>
              </a:path>
            </a:pathLst>
          </a:custGeom>
          <a:blipFill>
            <a:blip r:embed="rId2"/>
            <a:stretch>
              <a:fillRect/>
            </a:stretch>
          </a:blipFill>
        </p:spPr>
        <p:txBody>
          <a:bodyPr/>
          <a:lstStyle/>
          <a:p>
            <a:endParaRPr lang="en-US"/>
          </a:p>
        </p:txBody>
      </p:sp>
      <p:pic>
        <p:nvPicPr>
          <p:cNvPr id="9" name="Resim 8" descr="dış mekan, bitki, ağaç, manzara içeren bir resim&#10;&#10;Yapay zeka tarafından oluşturulan içerik yanlış olabilir.">
            <a:extLst>
              <a:ext uri="{FF2B5EF4-FFF2-40B4-BE49-F238E27FC236}">
                <a16:creationId xmlns:a16="http://schemas.microsoft.com/office/drawing/2014/main" id="{D7524831-7F97-EF99-309A-7D899B237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10" name="Group 5"/>
          <p:cNvGrpSpPr/>
          <p:nvPr/>
        </p:nvGrpSpPr>
        <p:grpSpPr>
          <a:xfrm>
            <a:off x="17143420" y="9586538"/>
            <a:ext cx="587815" cy="558423"/>
            <a:chOff x="0" y="0"/>
            <a:chExt cx="154815" cy="147074"/>
          </a:xfrm>
        </p:grpSpPr>
        <p:sp>
          <p:nvSpPr>
            <p:cNvPr id="11" name="Freeform 6"/>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7"/>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63</a:t>
              </a:r>
              <a:endParaRPr lang="en-US" sz="1999" dirty="0">
                <a:solidFill>
                  <a:srgbClr val="FFFFFF"/>
                </a:solidFill>
                <a:latin typeface="Aileron Bold"/>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29337" y="3014662"/>
            <a:ext cx="11815387" cy="4181475"/>
          </a:xfrm>
          <a:prstGeom prst="rect">
            <a:avLst/>
          </a:prstGeom>
        </p:spPr>
        <p:txBody>
          <a:bodyPr lIns="0" tIns="0" rIns="0" bIns="0" rtlCol="0" anchor="t">
            <a:spAutoFit/>
          </a:bodyPr>
          <a:lstStyle/>
          <a:p>
            <a:pPr marL="0" lvl="0" indent="0" algn="just">
              <a:lnSpc>
                <a:spcPts val="3749"/>
              </a:lnSpc>
              <a:spcBef>
                <a:spcPct val="0"/>
              </a:spcBef>
            </a:pPr>
            <a:r>
              <a:rPr lang="en-US" sz="2499" u="none" strike="noStrike" spc="24">
                <a:solidFill>
                  <a:srgbClr val="5D7963"/>
                </a:solidFill>
                <a:latin typeface="Aileron"/>
              </a:rPr>
              <a:t>• In SNG&amp;HydTec Lab, we believe that being well-informed about the sample's description, its preparation, the type of process or procedure it has been exposed to, and the client's problem related to it is the most crucial initial step in the analysis process </a:t>
            </a:r>
          </a:p>
          <a:p>
            <a:pPr marL="0" lvl="0" indent="0" algn="just">
              <a:lnSpc>
                <a:spcPts val="3749"/>
              </a:lnSpc>
              <a:spcBef>
                <a:spcPct val="0"/>
              </a:spcBef>
            </a:pPr>
            <a:endParaRPr lang="en-US" sz="2499" u="none" strike="noStrike" spc="24">
              <a:solidFill>
                <a:srgbClr val="5D7963"/>
              </a:solidFill>
              <a:latin typeface="Aileron"/>
            </a:endParaRPr>
          </a:p>
          <a:p>
            <a:pPr marL="0" lvl="0" indent="0" algn="just">
              <a:lnSpc>
                <a:spcPts val="3749"/>
              </a:lnSpc>
              <a:spcBef>
                <a:spcPct val="0"/>
              </a:spcBef>
            </a:pPr>
            <a:r>
              <a:rPr lang="en-US" sz="2499" u="none" strike="noStrike" spc="24">
                <a:solidFill>
                  <a:srgbClr val="5D7963"/>
                </a:solidFill>
                <a:latin typeface="Aileron"/>
              </a:rPr>
              <a:t>• In both routine and investigative analyses, especially for the latter, we be in good contact with the client throughout the project, be in collaboration and working with whenever necessary, examine the obtained data with the client at every step, and change the approach/methodology in case of unexpected results</a:t>
            </a:r>
          </a:p>
        </p:txBody>
      </p:sp>
      <p:pic>
        <p:nvPicPr>
          <p:cNvPr id="8" name="Resim 7" descr="dış mekan, bitki, ağaç, manzara içeren bir resim&#10;&#10;Yapay zeka tarafından oluşturulan içerik yanlış olabilir.">
            <a:extLst>
              <a:ext uri="{FF2B5EF4-FFF2-40B4-BE49-F238E27FC236}">
                <a16:creationId xmlns:a16="http://schemas.microsoft.com/office/drawing/2014/main" id="{9917CDA9-83B9-72CB-1BA6-617776B06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010" y="0"/>
            <a:ext cx="4491990" cy="10287000"/>
          </a:xfrm>
          <a:prstGeom prst="rect">
            <a:avLst/>
          </a:prstGeom>
        </p:spPr>
      </p:pic>
      <p:grpSp>
        <p:nvGrpSpPr>
          <p:cNvPr id="9" name="Group 4"/>
          <p:cNvGrpSpPr/>
          <p:nvPr/>
        </p:nvGrpSpPr>
        <p:grpSpPr>
          <a:xfrm>
            <a:off x="17143420" y="9586538"/>
            <a:ext cx="587815" cy="558423"/>
            <a:chOff x="0" y="0"/>
            <a:chExt cx="154815" cy="147074"/>
          </a:xfrm>
        </p:grpSpPr>
        <p:sp>
          <p:nvSpPr>
            <p:cNvPr id="10" name="Freeform 5"/>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1" name="TextBox 6"/>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64</a:t>
              </a:r>
              <a:endParaRPr lang="en-US" sz="1999" dirty="0">
                <a:solidFill>
                  <a:srgbClr val="FFFFFF"/>
                </a:solidFill>
                <a:latin typeface="Aileron Bold"/>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676275"/>
            <a:ext cx="11252561" cy="8858250"/>
          </a:xfrm>
          <a:prstGeom prst="rect">
            <a:avLst/>
          </a:prstGeom>
        </p:spPr>
        <p:txBody>
          <a:bodyPr lIns="0" tIns="0" rIns="0" bIns="0" rtlCol="0" anchor="t">
            <a:spAutoFit/>
          </a:bodyPr>
          <a:lstStyle/>
          <a:p>
            <a:pPr algn="just">
              <a:lnSpc>
                <a:spcPts val="3749"/>
              </a:lnSpc>
            </a:pPr>
            <a:r>
              <a:rPr lang="en-US" sz="2499" spc="24" dirty="0">
                <a:solidFill>
                  <a:srgbClr val="5D7963"/>
                </a:solidFill>
                <a:latin typeface="Aileron"/>
              </a:rPr>
              <a:t>• Preparation of Granular Catalyst Support Materials in Desired Particle Size* </a:t>
            </a:r>
          </a:p>
          <a:p>
            <a:pPr algn="just">
              <a:lnSpc>
                <a:spcPts val="3749"/>
              </a:lnSpc>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rPr>
              <a:t>• Preparation of Catalyst Support Material by Co-Precipitation* </a:t>
            </a:r>
          </a:p>
          <a:p>
            <a:pPr algn="just">
              <a:lnSpc>
                <a:spcPts val="3749"/>
              </a:lnSpc>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rPr>
              <a:t>• Addition of Metal(s) by Wet/Dry Impregnation* </a:t>
            </a:r>
          </a:p>
          <a:p>
            <a:pPr algn="just">
              <a:lnSpc>
                <a:spcPts val="3749"/>
              </a:lnSpc>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ea typeface="Aileron"/>
              </a:rPr>
              <a:t>• Drying at Atmospheric Conditions up to 110°C </a:t>
            </a:r>
          </a:p>
          <a:p>
            <a:pPr algn="just">
              <a:lnSpc>
                <a:spcPts val="3749"/>
              </a:lnSpc>
            </a:pPr>
            <a:endParaRPr lang="en-US" sz="2499" spc="24" dirty="0">
              <a:solidFill>
                <a:srgbClr val="5D7963"/>
              </a:solidFill>
              <a:latin typeface="Aileron"/>
              <a:ea typeface="Aileron"/>
            </a:endParaRPr>
          </a:p>
          <a:p>
            <a:pPr algn="just">
              <a:lnSpc>
                <a:spcPts val="3749"/>
              </a:lnSpc>
            </a:pPr>
            <a:r>
              <a:rPr lang="en-US" sz="2499" spc="24" dirty="0">
                <a:solidFill>
                  <a:srgbClr val="5D7963"/>
                </a:solidFill>
                <a:latin typeface="Aileron"/>
                <a:ea typeface="Aileron"/>
              </a:rPr>
              <a:t>• Drying under Vacuum up to 200°C using Vacuum Oven </a:t>
            </a:r>
          </a:p>
          <a:p>
            <a:pPr algn="just">
              <a:lnSpc>
                <a:spcPts val="3749"/>
              </a:lnSpc>
            </a:pPr>
            <a:endParaRPr lang="en-US" sz="2499" spc="24" dirty="0">
              <a:solidFill>
                <a:srgbClr val="5D7963"/>
              </a:solidFill>
              <a:latin typeface="Aileron"/>
              <a:ea typeface="Aileron"/>
            </a:endParaRPr>
          </a:p>
          <a:p>
            <a:pPr algn="just">
              <a:lnSpc>
                <a:spcPts val="3749"/>
              </a:lnSpc>
            </a:pPr>
            <a:r>
              <a:rPr lang="en-US" sz="2499" spc="24" dirty="0">
                <a:solidFill>
                  <a:srgbClr val="5D7963"/>
                </a:solidFill>
                <a:latin typeface="Aileron"/>
                <a:ea typeface="Aileron"/>
              </a:rPr>
              <a:t>• Freeze Drying down to -50°C using </a:t>
            </a:r>
            <a:r>
              <a:rPr lang="en-US" sz="2499" spc="24" dirty="0" err="1">
                <a:solidFill>
                  <a:srgbClr val="5D7963"/>
                </a:solidFill>
                <a:latin typeface="Aileron"/>
                <a:ea typeface="Aileron"/>
              </a:rPr>
              <a:t>Lyophilizer</a:t>
            </a:r>
            <a:r>
              <a:rPr lang="en-US" sz="2499" spc="24" dirty="0">
                <a:solidFill>
                  <a:srgbClr val="5D7963"/>
                </a:solidFill>
                <a:latin typeface="Aileron"/>
                <a:ea typeface="Aileron"/>
              </a:rPr>
              <a:t> (Freeze Dryer) </a:t>
            </a:r>
          </a:p>
          <a:p>
            <a:pPr algn="just">
              <a:lnSpc>
                <a:spcPts val="3749"/>
              </a:lnSpc>
            </a:pPr>
            <a:endParaRPr lang="en-US" sz="2499" spc="24" dirty="0">
              <a:solidFill>
                <a:srgbClr val="5D7963"/>
              </a:solidFill>
              <a:latin typeface="Aileron"/>
              <a:ea typeface="Aileron"/>
            </a:endParaRPr>
          </a:p>
          <a:p>
            <a:pPr algn="just">
              <a:lnSpc>
                <a:spcPts val="3749"/>
              </a:lnSpc>
            </a:pPr>
            <a:r>
              <a:rPr lang="en-US" sz="2499" spc="24" dirty="0">
                <a:solidFill>
                  <a:srgbClr val="5D7963"/>
                </a:solidFill>
                <a:latin typeface="Aileron"/>
              </a:rPr>
              <a:t>• Drying using Rotary Evaporator </a:t>
            </a:r>
          </a:p>
          <a:p>
            <a:pPr algn="just">
              <a:lnSpc>
                <a:spcPts val="3749"/>
              </a:lnSpc>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ea typeface="Aileron"/>
              </a:rPr>
              <a:t>• Calcination at Atmospheric Conditions (under Air) up to 1800°C </a:t>
            </a:r>
          </a:p>
          <a:p>
            <a:pPr algn="just">
              <a:lnSpc>
                <a:spcPts val="3749"/>
              </a:lnSpc>
            </a:pPr>
            <a:endParaRPr lang="en-US" sz="2499" spc="24" dirty="0">
              <a:solidFill>
                <a:srgbClr val="5D7963"/>
              </a:solidFill>
              <a:latin typeface="Aileron"/>
              <a:ea typeface="Aileron"/>
            </a:endParaRPr>
          </a:p>
          <a:p>
            <a:pPr algn="just">
              <a:lnSpc>
                <a:spcPts val="3749"/>
              </a:lnSpc>
            </a:pPr>
            <a:r>
              <a:rPr lang="en-US" sz="2499" spc="24" dirty="0">
                <a:solidFill>
                  <a:srgbClr val="5D7963"/>
                </a:solidFill>
                <a:latin typeface="Aileron"/>
                <a:ea typeface="Aileron"/>
              </a:rPr>
              <a:t>• Calcination under N₂ (inert) Flow up to 1200°C * </a:t>
            </a:r>
          </a:p>
          <a:p>
            <a:pPr algn="just">
              <a:lnSpc>
                <a:spcPts val="3749"/>
              </a:lnSpc>
            </a:pPr>
            <a:endParaRPr lang="en-US" sz="2499" spc="24" dirty="0">
              <a:solidFill>
                <a:srgbClr val="5D7963"/>
              </a:solidFill>
              <a:latin typeface="Aileron"/>
              <a:ea typeface="Aileron"/>
            </a:endParaRPr>
          </a:p>
          <a:p>
            <a:pPr algn="just">
              <a:lnSpc>
                <a:spcPts val="3750"/>
              </a:lnSpc>
            </a:pPr>
            <a:r>
              <a:rPr lang="en-US" sz="2500" spc="25" dirty="0">
                <a:solidFill>
                  <a:srgbClr val="5D7963"/>
                </a:solidFill>
                <a:latin typeface="Aileron"/>
              </a:rPr>
              <a:t>Note: According to Methodology/Conditions Described by Client</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6</a:t>
              </a:r>
              <a:r>
                <a:rPr lang="tr-TR" sz="1999" dirty="0">
                  <a:solidFill>
                    <a:srgbClr val="FFFFFF"/>
                  </a:solidFill>
                  <a:latin typeface="Aileron Bold"/>
                </a:rPr>
                <a:t>5</a:t>
              </a:r>
              <a:endParaRPr lang="en-US" sz="1999" dirty="0">
                <a:solidFill>
                  <a:srgbClr val="FFFFFF"/>
                </a:solidFill>
                <a:latin typeface="Aileron Bold"/>
              </a:endParaRPr>
            </a:p>
          </p:txBody>
        </p:sp>
      </p:grpSp>
      <p:pic>
        <p:nvPicPr>
          <p:cNvPr id="11" name="Resim 10" descr="bitki, dış mekan, ağaç, ağaçlık arazi içeren bir resim&#10;&#10;Yapay zeka tarafından oluşturulan içerik yanlış olabilir.">
            <a:extLst>
              <a:ext uri="{FF2B5EF4-FFF2-40B4-BE49-F238E27FC236}">
                <a16:creationId xmlns:a16="http://schemas.microsoft.com/office/drawing/2014/main" id="{C5BBC905-4DC3-8EEF-C956-8C80D44D1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5632133" cy="10325100"/>
          </a:xfrm>
          <a:prstGeom prst="rect">
            <a:avLst/>
          </a:prstGeom>
        </p:spPr>
      </p:pic>
      <p:grpSp>
        <p:nvGrpSpPr>
          <p:cNvPr id="12" name="Group 3"/>
          <p:cNvGrpSpPr/>
          <p:nvPr/>
        </p:nvGrpSpPr>
        <p:grpSpPr>
          <a:xfrm>
            <a:off x="1549364" y="4318038"/>
            <a:ext cx="4074836" cy="1650925"/>
            <a:chOff x="0" y="0"/>
            <a:chExt cx="5433114" cy="2201233"/>
          </a:xfrm>
        </p:grpSpPr>
        <p:sp>
          <p:nvSpPr>
            <p:cNvPr id="13" name="AutoShape 4"/>
            <p:cNvSpPr/>
            <p:nvPr/>
          </p:nvSpPr>
          <p:spPr>
            <a:xfrm>
              <a:off x="0" y="0"/>
              <a:ext cx="5433114" cy="2201233"/>
            </a:xfrm>
            <a:prstGeom prst="rect">
              <a:avLst/>
            </a:prstGeom>
            <a:solidFill>
              <a:srgbClr val="5D7963"/>
            </a:solidFill>
          </p:spPr>
          <p:txBody>
            <a:bodyPr/>
            <a:lstStyle/>
            <a:p>
              <a:endParaRPr lang="en-US"/>
            </a:p>
          </p:txBody>
        </p:sp>
        <p:sp>
          <p:nvSpPr>
            <p:cNvPr id="14" name="TextBox 5"/>
            <p:cNvSpPr txBox="1"/>
            <p:nvPr/>
          </p:nvSpPr>
          <p:spPr>
            <a:xfrm>
              <a:off x="386793" y="618016"/>
              <a:ext cx="4659528" cy="965200"/>
            </a:xfrm>
            <a:prstGeom prst="rect">
              <a:avLst/>
            </a:prstGeom>
          </p:spPr>
          <p:txBody>
            <a:bodyPr lIns="0" tIns="0" rIns="0" bIns="0" rtlCol="0" anchor="t">
              <a:spAutoFit/>
            </a:bodyPr>
            <a:lstStyle/>
            <a:p>
              <a:pPr algn="ctr">
                <a:lnSpc>
                  <a:spcPts val="2879"/>
                </a:lnSpc>
              </a:pPr>
              <a:r>
                <a:rPr lang="en-US" sz="2400" spc="48" dirty="0">
                  <a:solidFill>
                    <a:srgbClr val="FFFFFF"/>
                  </a:solidFill>
                  <a:latin typeface="Aileron Bold" panose="020B0604020202020204" charset="-94"/>
                </a:rPr>
                <a:t>SAMPLE PREPARATION </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3943350"/>
            <a:ext cx="11252561" cy="2324100"/>
          </a:xfrm>
          <a:prstGeom prst="rect">
            <a:avLst/>
          </a:prstGeom>
        </p:spPr>
        <p:txBody>
          <a:bodyPr lIns="0" tIns="0" rIns="0" bIns="0" rtlCol="0" anchor="t">
            <a:spAutoFit/>
          </a:bodyPr>
          <a:lstStyle/>
          <a:p>
            <a:pPr algn="just">
              <a:lnSpc>
                <a:spcPts val="3749"/>
              </a:lnSpc>
            </a:pPr>
            <a:r>
              <a:rPr lang="en-US" sz="2499" spc="24" dirty="0">
                <a:solidFill>
                  <a:srgbClr val="5D7963"/>
                </a:solidFill>
                <a:latin typeface="Aileron"/>
              </a:rPr>
              <a:t>• Elemental Analysis for Powder Samples </a:t>
            </a:r>
          </a:p>
          <a:p>
            <a:pPr algn="just">
              <a:lnSpc>
                <a:spcPts val="3749"/>
              </a:lnSpc>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rPr>
              <a:t>• Elemental Analysis for Liquid Samples </a:t>
            </a:r>
          </a:p>
          <a:p>
            <a:pPr algn="just">
              <a:lnSpc>
                <a:spcPts val="3749"/>
              </a:lnSpc>
            </a:pPr>
            <a:endParaRPr lang="en-US" sz="2499" spc="24" dirty="0">
              <a:solidFill>
                <a:srgbClr val="5D7963"/>
              </a:solidFill>
              <a:latin typeface="Aileron"/>
            </a:endParaRPr>
          </a:p>
          <a:p>
            <a:pPr algn="just">
              <a:lnSpc>
                <a:spcPts val="3750"/>
              </a:lnSpc>
            </a:pPr>
            <a:r>
              <a:rPr lang="en-US" sz="2500" spc="25" dirty="0">
                <a:solidFill>
                  <a:srgbClr val="5D7963"/>
                </a:solidFill>
                <a:latin typeface="Aileron"/>
              </a:rPr>
              <a:t>• Elemental Analysis for Solid Samples (40 mm diameter) </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6</a:t>
              </a:r>
              <a:r>
                <a:rPr lang="tr-TR" sz="1999" dirty="0">
                  <a:solidFill>
                    <a:srgbClr val="FFFFFF"/>
                  </a:solidFill>
                  <a:latin typeface="Aileron Bold"/>
                </a:rPr>
                <a:t>6</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E176A376-6FF3-346A-CDE5-728BEE0D8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b="1" spc="48" dirty="0">
                  <a:solidFill>
                    <a:srgbClr val="FFFFFF"/>
                  </a:solidFill>
                  <a:latin typeface="Aileron Bold"/>
                </a:rPr>
                <a:t>XRF</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4410075"/>
            <a:ext cx="11252561" cy="1390650"/>
          </a:xfrm>
          <a:prstGeom prst="rect">
            <a:avLst/>
          </a:prstGeom>
        </p:spPr>
        <p:txBody>
          <a:bodyPr lIns="0" tIns="0" rIns="0" bIns="0" rtlCol="0" anchor="t">
            <a:spAutoFit/>
          </a:bodyPr>
          <a:lstStyle/>
          <a:p>
            <a:pPr algn="just">
              <a:lnSpc>
                <a:spcPts val="3749"/>
              </a:lnSpc>
            </a:pPr>
            <a:r>
              <a:rPr lang="en-US" sz="2499" spc="24" dirty="0">
                <a:solidFill>
                  <a:srgbClr val="5D7963"/>
                </a:solidFill>
                <a:latin typeface="Aileron"/>
                <a:ea typeface="Aileron"/>
              </a:rPr>
              <a:t>• In situ Calcination and Reduction up to 1100°C </a:t>
            </a:r>
          </a:p>
          <a:p>
            <a:pPr algn="just">
              <a:lnSpc>
                <a:spcPts val="3749"/>
              </a:lnSpc>
            </a:pPr>
            <a:endParaRPr lang="en-US" sz="2499" spc="24" dirty="0">
              <a:solidFill>
                <a:srgbClr val="5D7963"/>
              </a:solidFill>
              <a:latin typeface="Aileron"/>
              <a:ea typeface="Aileron"/>
            </a:endParaRPr>
          </a:p>
          <a:p>
            <a:pPr algn="just">
              <a:lnSpc>
                <a:spcPts val="3750"/>
              </a:lnSpc>
            </a:pPr>
            <a:r>
              <a:rPr lang="en-US" sz="2500" spc="25" dirty="0">
                <a:solidFill>
                  <a:srgbClr val="5D7963"/>
                </a:solidFill>
                <a:latin typeface="Aileron"/>
              </a:rPr>
              <a:t>• Determination of Metal Dispersion through Use of CO Adsorption </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67</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7E9BCBE4-AA00-8D25-6A05-5AD2012D6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32133" cy="10325100"/>
          </a:xfrm>
          <a:prstGeom prst="rect">
            <a:avLst/>
          </a:prstGeom>
        </p:spPr>
      </p:pic>
      <p:grpSp>
        <p:nvGrpSpPr>
          <p:cNvPr id="11" name="Group 3"/>
          <p:cNvGrpSpPr/>
          <p:nvPr/>
        </p:nvGrpSpPr>
        <p:grpSpPr>
          <a:xfrm>
            <a:off x="1549364" y="4318038"/>
            <a:ext cx="4074836" cy="1650925"/>
            <a:chOff x="0" y="0"/>
            <a:chExt cx="5433114" cy="2201233"/>
          </a:xfrm>
        </p:grpSpPr>
        <p:sp>
          <p:nvSpPr>
            <p:cNvPr id="12" name="AutoShape 4"/>
            <p:cNvSpPr/>
            <p:nvPr/>
          </p:nvSpPr>
          <p:spPr>
            <a:xfrm>
              <a:off x="0" y="0"/>
              <a:ext cx="5433114" cy="2201233"/>
            </a:xfrm>
            <a:prstGeom prst="rect">
              <a:avLst/>
            </a:prstGeom>
            <a:solidFill>
              <a:srgbClr val="5D7963"/>
            </a:solidFill>
          </p:spPr>
          <p:txBody>
            <a:bodyPr/>
            <a:lstStyle/>
            <a:p>
              <a:endParaRPr lang="en-US"/>
            </a:p>
          </p:txBody>
        </p:sp>
        <p:sp>
          <p:nvSpPr>
            <p:cNvPr id="13" name="TextBox 5"/>
            <p:cNvSpPr txBox="1"/>
            <p:nvPr/>
          </p:nvSpPr>
          <p:spPr>
            <a:xfrm>
              <a:off x="386793" y="618016"/>
              <a:ext cx="4659528" cy="965200"/>
            </a:xfrm>
            <a:prstGeom prst="rect">
              <a:avLst/>
            </a:prstGeom>
          </p:spPr>
          <p:txBody>
            <a:bodyPr lIns="0" tIns="0" rIns="0" bIns="0" rtlCol="0" anchor="t">
              <a:spAutoFit/>
            </a:bodyPr>
            <a:lstStyle/>
            <a:p>
              <a:pPr algn="ctr">
                <a:lnSpc>
                  <a:spcPts val="2879"/>
                </a:lnSpc>
              </a:pPr>
              <a:r>
                <a:rPr lang="en-US" sz="2400" spc="48" dirty="0">
                  <a:solidFill>
                    <a:srgbClr val="FFFFFF"/>
                  </a:solidFill>
                  <a:latin typeface="Aileron Bold"/>
                </a:rPr>
                <a:t>DYNAMIC CO ADSORPTION SYSTEM</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2543175"/>
            <a:ext cx="11252561" cy="5124450"/>
          </a:xfrm>
          <a:prstGeom prst="rect">
            <a:avLst/>
          </a:prstGeom>
        </p:spPr>
        <p:txBody>
          <a:bodyPr lIns="0" tIns="0" rIns="0" bIns="0" rtlCol="0" anchor="t">
            <a:spAutoFit/>
          </a:bodyPr>
          <a:lstStyle/>
          <a:p>
            <a:pPr algn="just">
              <a:lnSpc>
                <a:spcPts val="3749"/>
              </a:lnSpc>
            </a:pPr>
            <a:r>
              <a:rPr lang="en-US" sz="2499" spc="24">
                <a:solidFill>
                  <a:srgbClr val="5D7963"/>
                </a:solidFill>
                <a:latin typeface="Aileron"/>
              </a:rPr>
              <a:t>• Determination of </a:t>
            </a:r>
          </a:p>
          <a:p>
            <a:pPr algn="just">
              <a:lnSpc>
                <a:spcPts val="3749"/>
              </a:lnSpc>
            </a:pPr>
            <a:endParaRPr lang="en-US" sz="2499" spc="24">
              <a:solidFill>
                <a:srgbClr val="5D7963"/>
              </a:solidFill>
              <a:latin typeface="Aileron"/>
            </a:endParaRPr>
          </a:p>
          <a:p>
            <a:pPr marL="539749" lvl="1" indent="-269875" algn="just">
              <a:lnSpc>
                <a:spcPts val="3749"/>
              </a:lnSpc>
              <a:buFont typeface="Arial"/>
              <a:buChar char="•"/>
            </a:pPr>
            <a:r>
              <a:rPr lang="en-US" sz="2499" spc="24">
                <a:solidFill>
                  <a:srgbClr val="5D7963"/>
                </a:solidFill>
                <a:latin typeface="Aileron"/>
              </a:rPr>
              <a:t>Total Surface Area </a:t>
            </a:r>
          </a:p>
          <a:p>
            <a:pPr algn="just">
              <a:lnSpc>
                <a:spcPts val="3749"/>
              </a:lnSpc>
            </a:pPr>
            <a:endParaRPr lang="en-US" sz="2499" spc="24">
              <a:solidFill>
                <a:srgbClr val="5D7963"/>
              </a:solidFill>
              <a:latin typeface="Aileron"/>
            </a:endParaRPr>
          </a:p>
          <a:p>
            <a:pPr marL="539749" lvl="1" indent="-269875" algn="just">
              <a:lnSpc>
                <a:spcPts val="3749"/>
              </a:lnSpc>
              <a:buFont typeface="Arial"/>
              <a:buChar char="•"/>
            </a:pPr>
            <a:r>
              <a:rPr lang="en-US" sz="2499" spc="24">
                <a:solidFill>
                  <a:srgbClr val="5D7963"/>
                </a:solidFill>
                <a:latin typeface="Aileron"/>
              </a:rPr>
              <a:t>Total Pore Volume &amp; Porosity </a:t>
            </a:r>
          </a:p>
          <a:p>
            <a:pPr algn="just">
              <a:lnSpc>
                <a:spcPts val="3749"/>
              </a:lnSpc>
            </a:pPr>
            <a:endParaRPr lang="en-US" sz="2499" spc="24">
              <a:solidFill>
                <a:srgbClr val="5D7963"/>
              </a:solidFill>
              <a:latin typeface="Aileron"/>
            </a:endParaRPr>
          </a:p>
          <a:p>
            <a:pPr marL="539749" lvl="1" indent="-269875" algn="just">
              <a:lnSpc>
                <a:spcPts val="3749"/>
              </a:lnSpc>
              <a:buFont typeface="Arial"/>
              <a:buChar char="•"/>
            </a:pPr>
            <a:r>
              <a:rPr lang="en-US" sz="2499" spc="24">
                <a:solidFill>
                  <a:srgbClr val="5D7963"/>
                </a:solidFill>
                <a:latin typeface="Aileron"/>
              </a:rPr>
              <a:t>Micro-, Meso-, Macro- Pore Volume </a:t>
            </a:r>
          </a:p>
          <a:p>
            <a:pPr algn="just">
              <a:lnSpc>
                <a:spcPts val="3749"/>
              </a:lnSpc>
            </a:pPr>
            <a:endParaRPr lang="en-US" sz="2499" spc="24">
              <a:solidFill>
                <a:srgbClr val="5D7963"/>
              </a:solidFill>
              <a:latin typeface="Aileron"/>
            </a:endParaRPr>
          </a:p>
          <a:p>
            <a:pPr marL="539749" lvl="1" indent="-269875" algn="just">
              <a:lnSpc>
                <a:spcPts val="3749"/>
              </a:lnSpc>
              <a:buFont typeface="Arial"/>
              <a:buChar char="•"/>
            </a:pPr>
            <a:r>
              <a:rPr lang="en-US" sz="2499" spc="24">
                <a:solidFill>
                  <a:srgbClr val="5D7963"/>
                </a:solidFill>
                <a:latin typeface="Aileron"/>
              </a:rPr>
              <a:t>Pore Size Distribution </a:t>
            </a:r>
          </a:p>
          <a:p>
            <a:pPr algn="just">
              <a:lnSpc>
                <a:spcPts val="3749"/>
              </a:lnSpc>
            </a:pPr>
            <a:endParaRPr lang="en-US" sz="2499" spc="24">
              <a:solidFill>
                <a:srgbClr val="5D7963"/>
              </a:solidFill>
              <a:latin typeface="Aileron"/>
            </a:endParaRPr>
          </a:p>
          <a:p>
            <a:pPr algn="just">
              <a:lnSpc>
                <a:spcPts val="3750"/>
              </a:lnSpc>
            </a:pPr>
            <a:r>
              <a:rPr lang="en-US" sz="2500" spc="25">
                <a:solidFill>
                  <a:srgbClr val="5D7963"/>
                </a:solidFill>
                <a:latin typeface="Aileron"/>
              </a:rPr>
              <a:t>• Determination of Metal Dispersion with H₂ Chemisorption </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6</a:t>
              </a:r>
              <a:r>
                <a:rPr lang="tr-TR" sz="1999" dirty="0">
                  <a:solidFill>
                    <a:srgbClr val="FFFFFF"/>
                  </a:solidFill>
                  <a:latin typeface="Aileron Bold"/>
                </a:rPr>
                <a:t>8</a:t>
              </a: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AC4DA13F-9412-D0A8-60C3-8D301DEA5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318038"/>
            <a:ext cx="4074836" cy="1650925"/>
            <a:chOff x="0" y="0"/>
            <a:chExt cx="5433114" cy="2201233"/>
          </a:xfrm>
        </p:grpSpPr>
        <p:sp>
          <p:nvSpPr>
            <p:cNvPr id="12" name="AutoShape 4"/>
            <p:cNvSpPr/>
            <p:nvPr/>
          </p:nvSpPr>
          <p:spPr>
            <a:xfrm>
              <a:off x="0" y="0"/>
              <a:ext cx="5433114" cy="2201233"/>
            </a:xfrm>
            <a:prstGeom prst="rect">
              <a:avLst/>
            </a:prstGeom>
            <a:solidFill>
              <a:srgbClr val="5D7963"/>
            </a:solidFill>
          </p:spPr>
          <p:txBody>
            <a:bodyPr/>
            <a:lstStyle/>
            <a:p>
              <a:endParaRPr lang="en-US"/>
            </a:p>
          </p:txBody>
        </p:sp>
        <p:sp>
          <p:nvSpPr>
            <p:cNvPr id="13" name="TextBox 5"/>
            <p:cNvSpPr txBox="1"/>
            <p:nvPr/>
          </p:nvSpPr>
          <p:spPr>
            <a:xfrm>
              <a:off x="386793" y="618016"/>
              <a:ext cx="4659528" cy="9652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Bold"/>
                </a:rPr>
                <a:t>TSA-TPV-PVD-PSD ANALYSIS SYSTEM</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096000" y="2314200"/>
            <a:ext cx="11252561" cy="5658600"/>
          </a:xfrm>
          <a:prstGeom prst="rect">
            <a:avLst/>
          </a:prstGeom>
        </p:spPr>
        <p:txBody>
          <a:bodyPr lIns="0" tIns="0" rIns="0" bIns="0" rtlCol="0" anchor="t">
            <a:spAutoFit/>
          </a:bodyPr>
          <a:lstStyle/>
          <a:p>
            <a:pPr algn="just">
              <a:lnSpc>
                <a:spcPts val="3749"/>
              </a:lnSpc>
            </a:pPr>
            <a:r>
              <a:rPr lang="en-US" sz="2499" spc="24" dirty="0">
                <a:solidFill>
                  <a:srgbClr val="5D7963"/>
                </a:solidFill>
                <a:latin typeface="Aileron"/>
                <a:ea typeface="Aileron"/>
              </a:rPr>
              <a:t>• Temperature Programmed Surface Group Decomposition (TPSGD) Analysis (up to 900°C) </a:t>
            </a:r>
            <a:endParaRPr lang="tr-TR" sz="2499" spc="24" dirty="0">
              <a:solidFill>
                <a:srgbClr val="5D7963"/>
              </a:solidFill>
              <a:latin typeface="Aileron"/>
              <a:ea typeface="Aileron"/>
            </a:endParaRPr>
          </a:p>
          <a:p>
            <a:pPr algn="just">
              <a:lnSpc>
                <a:spcPts val="3749"/>
              </a:lnSpc>
            </a:pPr>
            <a:endParaRPr lang="en-US" sz="2499" spc="24" dirty="0">
              <a:solidFill>
                <a:srgbClr val="5D7963"/>
              </a:solidFill>
              <a:latin typeface="Aileron"/>
              <a:ea typeface="Aileron"/>
            </a:endParaRPr>
          </a:p>
          <a:p>
            <a:pPr algn="just">
              <a:lnSpc>
                <a:spcPts val="3749"/>
              </a:lnSpc>
            </a:pPr>
            <a:r>
              <a:rPr lang="en-US" sz="2499" spc="24" dirty="0">
                <a:solidFill>
                  <a:srgbClr val="5D7963"/>
                </a:solidFill>
                <a:latin typeface="Aileron"/>
                <a:ea typeface="Aileron"/>
              </a:rPr>
              <a:t>• Temperature Programmed Reduction (TPR) Analysis (up to 900°C) </a:t>
            </a:r>
            <a:endParaRPr lang="tr-TR" sz="2499" spc="24" dirty="0">
              <a:solidFill>
                <a:srgbClr val="5D7963"/>
              </a:solidFill>
              <a:latin typeface="Aileron"/>
              <a:ea typeface="Aileron"/>
            </a:endParaRPr>
          </a:p>
          <a:p>
            <a:pPr algn="just">
              <a:lnSpc>
                <a:spcPts val="3749"/>
              </a:lnSpc>
            </a:pPr>
            <a:endParaRPr lang="en-US" sz="2499" spc="24" dirty="0">
              <a:solidFill>
                <a:srgbClr val="5D7963"/>
              </a:solidFill>
              <a:latin typeface="Aileron"/>
              <a:ea typeface="Aileron"/>
            </a:endParaRPr>
          </a:p>
          <a:p>
            <a:pPr algn="just">
              <a:lnSpc>
                <a:spcPts val="3749"/>
              </a:lnSpc>
            </a:pPr>
            <a:r>
              <a:rPr lang="en-US" sz="2499" spc="24" dirty="0">
                <a:solidFill>
                  <a:srgbClr val="5D7963"/>
                </a:solidFill>
                <a:latin typeface="Aileron"/>
                <a:ea typeface="Aileron"/>
              </a:rPr>
              <a:t>• Temperature Programmed Oxidation (TPO) Analysis (up to 900°C) </a:t>
            </a:r>
            <a:endParaRPr lang="tr-TR" sz="2499" spc="24" dirty="0">
              <a:solidFill>
                <a:srgbClr val="5D7963"/>
              </a:solidFill>
              <a:latin typeface="Aileron"/>
              <a:ea typeface="Aileron"/>
            </a:endParaRPr>
          </a:p>
          <a:p>
            <a:pPr algn="just">
              <a:lnSpc>
                <a:spcPts val="3749"/>
              </a:lnSpc>
            </a:pPr>
            <a:endParaRPr lang="en-US" sz="2499" spc="24" dirty="0">
              <a:solidFill>
                <a:srgbClr val="5D7963"/>
              </a:solidFill>
              <a:latin typeface="Aileron"/>
              <a:ea typeface="Aileron"/>
            </a:endParaRPr>
          </a:p>
          <a:p>
            <a:pPr algn="just">
              <a:lnSpc>
                <a:spcPts val="3749"/>
              </a:lnSpc>
            </a:pPr>
            <a:r>
              <a:rPr lang="en-US" sz="2499" spc="24" dirty="0">
                <a:solidFill>
                  <a:srgbClr val="5D7963"/>
                </a:solidFill>
                <a:latin typeface="Aileron"/>
              </a:rPr>
              <a:t>• Micro-reactor Applications for Powder Catalysts </a:t>
            </a:r>
            <a:endParaRPr lang="tr-TR" sz="2499" spc="24" dirty="0">
              <a:solidFill>
                <a:srgbClr val="5D7963"/>
              </a:solidFill>
              <a:latin typeface="Aileron"/>
            </a:endParaRPr>
          </a:p>
          <a:p>
            <a:pPr algn="just">
              <a:lnSpc>
                <a:spcPts val="3749"/>
              </a:lnSpc>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rPr>
              <a:t>• Determination of Metal Dispersion (with CO or H₂ Chemisorption) </a:t>
            </a:r>
            <a:endParaRPr lang="tr-TR" sz="2499" spc="24" dirty="0">
              <a:solidFill>
                <a:srgbClr val="5D7963"/>
              </a:solidFill>
              <a:latin typeface="Aileron"/>
            </a:endParaRPr>
          </a:p>
          <a:p>
            <a:pPr algn="just">
              <a:lnSpc>
                <a:spcPts val="3749"/>
              </a:lnSpc>
            </a:pPr>
            <a:endParaRPr lang="en-US" sz="2499" spc="24" dirty="0">
              <a:solidFill>
                <a:srgbClr val="5D7963"/>
              </a:solidFill>
              <a:latin typeface="Aileron"/>
            </a:endParaRPr>
          </a:p>
          <a:p>
            <a:pPr algn="just">
              <a:lnSpc>
                <a:spcPts val="3750"/>
              </a:lnSpc>
            </a:pPr>
            <a:r>
              <a:rPr lang="en-US" sz="2500" spc="25" dirty="0">
                <a:solidFill>
                  <a:srgbClr val="5D7963"/>
                </a:solidFill>
                <a:latin typeface="Aileron"/>
              </a:rPr>
              <a:t>• Transient Kinetics Under Conditions Determined by Experimental Design </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6</a:t>
              </a:r>
              <a:r>
                <a:rPr lang="tr-TR" sz="1999" dirty="0">
                  <a:solidFill>
                    <a:srgbClr val="FFFFFF"/>
                  </a:solidFill>
                  <a:latin typeface="Aileron Bold"/>
                </a:rPr>
                <a:t>9</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1E1E6608-3385-844F-BA74-EC187A35F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b="1" spc="48" dirty="0">
                  <a:solidFill>
                    <a:srgbClr val="FFFFFF"/>
                  </a:solidFill>
                  <a:latin typeface="Aileron Bold"/>
                </a:rPr>
                <a:t>CATLAB</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9941-4823-B28E-E917-BB5DEFA41C75}"/>
            </a:ext>
          </a:extLst>
        </p:cNvPr>
        <p:cNvGrpSpPr/>
        <p:nvPr/>
      </p:nvGrpSpPr>
      <p:grpSpPr>
        <a:xfrm>
          <a:off x="0" y="0"/>
          <a:ext cx="0" cy="0"/>
          <a:chOff x="0" y="0"/>
          <a:chExt cx="0" cy="0"/>
        </a:xfrm>
      </p:grpSpPr>
      <p:pic>
        <p:nvPicPr>
          <p:cNvPr id="25" name="Resim 24" descr="dış mekan, doğa, manzara, bitki içeren bir resim&#10;&#10;Yapay zeka tarafından oluşturulan içerik yanlış olabilir.">
            <a:extLst>
              <a:ext uri="{FF2B5EF4-FFF2-40B4-BE49-F238E27FC236}">
                <a16:creationId xmlns:a16="http://schemas.microsoft.com/office/drawing/2014/main" id="{50D9C671-DAF4-5989-F05B-DA01F344E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33991" cy="10287000"/>
          </a:xfrm>
          <a:prstGeom prst="rect">
            <a:avLst/>
          </a:prstGeom>
        </p:spPr>
      </p:pic>
      <p:sp>
        <p:nvSpPr>
          <p:cNvPr id="26" name="AutoShape 4">
            <a:extLst>
              <a:ext uri="{FF2B5EF4-FFF2-40B4-BE49-F238E27FC236}">
                <a16:creationId xmlns:a16="http://schemas.microsoft.com/office/drawing/2014/main" id="{65CE8595-08AA-5839-A406-D06970E13166}"/>
              </a:ext>
            </a:extLst>
          </p:cNvPr>
          <p:cNvSpPr/>
          <p:nvPr/>
        </p:nvSpPr>
        <p:spPr>
          <a:xfrm>
            <a:off x="2286000" y="4370307"/>
            <a:ext cx="2571167" cy="1546386"/>
          </a:xfrm>
          <a:prstGeom prst="rect">
            <a:avLst/>
          </a:prstGeom>
          <a:solidFill>
            <a:srgbClr val="5D7963"/>
          </a:solidFill>
        </p:spPr>
        <p:txBody>
          <a:bodyPr/>
          <a:lstStyle/>
          <a:p>
            <a:endParaRPr lang="en-US"/>
          </a:p>
        </p:txBody>
      </p:sp>
      <p:sp>
        <p:nvSpPr>
          <p:cNvPr id="27" name="TextBox 5">
            <a:extLst>
              <a:ext uri="{FF2B5EF4-FFF2-40B4-BE49-F238E27FC236}">
                <a16:creationId xmlns:a16="http://schemas.microsoft.com/office/drawing/2014/main" id="{CD14475D-B1A3-F2CC-89DD-28E1E1F5E89E}"/>
              </a:ext>
            </a:extLst>
          </p:cNvPr>
          <p:cNvSpPr txBox="1"/>
          <p:nvPr/>
        </p:nvSpPr>
        <p:spPr>
          <a:xfrm>
            <a:off x="2604367" y="4841081"/>
            <a:ext cx="1934433" cy="583407"/>
          </a:xfrm>
          <a:prstGeom prst="rect">
            <a:avLst/>
          </a:prstGeom>
        </p:spPr>
        <p:txBody>
          <a:bodyPr lIns="0" tIns="0" rIns="0" bIns="0" rtlCol="0" anchor="t">
            <a:spAutoFit/>
          </a:bodyPr>
          <a:lstStyle/>
          <a:p>
            <a:pPr algn="ctr">
              <a:lnSpc>
                <a:spcPts val="4440"/>
              </a:lnSpc>
            </a:pPr>
            <a:r>
              <a:rPr lang="en-US" sz="3700" spc="136" dirty="0">
                <a:solidFill>
                  <a:srgbClr val="FFFFFF"/>
                </a:solidFill>
                <a:latin typeface="Arimo Bold"/>
              </a:rPr>
              <a:t>Q&amp;A </a:t>
            </a:r>
          </a:p>
        </p:txBody>
      </p:sp>
      <p:sp>
        <p:nvSpPr>
          <p:cNvPr id="2" name="TextBox 6">
            <a:extLst>
              <a:ext uri="{FF2B5EF4-FFF2-40B4-BE49-F238E27FC236}">
                <a16:creationId xmlns:a16="http://schemas.microsoft.com/office/drawing/2014/main" id="{B4173823-BF76-E43B-7376-829BC8914BFD}"/>
              </a:ext>
            </a:extLst>
          </p:cNvPr>
          <p:cNvSpPr txBox="1"/>
          <p:nvPr/>
        </p:nvSpPr>
        <p:spPr>
          <a:xfrm>
            <a:off x="5716648" y="2233343"/>
            <a:ext cx="10440048" cy="314324"/>
          </a:xfrm>
          <a:prstGeom prst="rect">
            <a:avLst/>
          </a:prstGeom>
        </p:spPr>
        <p:txBody>
          <a:bodyPr lIns="0" tIns="0" rIns="0" bIns="0" rtlCol="0" anchor="t">
            <a:spAutoFit/>
          </a:bodyPr>
          <a:lstStyle/>
          <a:p>
            <a:pPr>
              <a:lnSpc>
                <a:spcPts val="2399"/>
              </a:lnSpc>
            </a:pPr>
            <a:r>
              <a:rPr lang="en-US" sz="2499">
                <a:solidFill>
                  <a:srgbClr val="445751"/>
                </a:solidFill>
                <a:latin typeface="Aileron"/>
              </a:rPr>
              <a:t>How a catalyst works</a:t>
            </a:r>
          </a:p>
        </p:txBody>
      </p:sp>
      <p:sp>
        <p:nvSpPr>
          <p:cNvPr id="3" name="TextBox 7">
            <a:extLst>
              <a:ext uri="{FF2B5EF4-FFF2-40B4-BE49-F238E27FC236}">
                <a16:creationId xmlns:a16="http://schemas.microsoft.com/office/drawing/2014/main" id="{73B5FCA7-DDAA-718D-37DF-9593443D793B}"/>
              </a:ext>
            </a:extLst>
          </p:cNvPr>
          <p:cNvSpPr txBox="1"/>
          <p:nvPr/>
        </p:nvSpPr>
        <p:spPr>
          <a:xfrm>
            <a:off x="9737823" y="2114280"/>
            <a:ext cx="6868968" cy="438149"/>
          </a:xfrm>
          <a:prstGeom prst="rect">
            <a:avLst/>
          </a:prstGeom>
        </p:spPr>
        <p:txBody>
          <a:bodyPr lIns="0" tIns="0" rIns="0" bIns="0" rtlCol="0" anchor="t">
            <a:spAutoFit/>
          </a:bodyPr>
          <a:lstStyle/>
          <a:p>
            <a:pPr>
              <a:lnSpc>
                <a:spcPts val="3525"/>
              </a:lnSpc>
            </a:pPr>
            <a:r>
              <a:rPr lang="en-US" sz="2500" spc="2">
                <a:solidFill>
                  <a:srgbClr val="445751"/>
                </a:solidFill>
                <a:latin typeface="Aileron"/>
              </a:rPr>
              <a:t>It provides a new path for reaction </a:t>
            </a:r>
          </a:p>
        </p:txBody>
      </p:sp>
      <p:sp>
        <p:nvSpPr>
          <p:cNvPr id="4" name="AutoShape 8">
            <a:extLst>
              <a:ext uri="{FF2B5EF4-FFF2-40B4-BE49-F238E27FC236}">
                <a16:creationId xmlns:a16="http://schemas.microsoft.com/office/drawing/2014/main" id="{C2B20166-A9F9-EF9A-7277-67B17DBB0747}"/>
              </a:ext>
            </a:extLst>
          </p:cNvPr>
          <p:cNvSpPr/>
          <p:nvPr/>
        </p:nvSpPr>
        <p:spPr>
          <a:xfrm>
            <a:off x="8947987" y="2361930"/>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5" name="TextBox 9">
            <a:extLst>
              <a:ext uri="{FF2B5EF4-FFF2-40B4-BE49-F238E27FC236}">
                <a16:creationId xmlns:a16="http://schemas.microsoft.com/office/drawing/2014/main" id="{0CC21DEC-8B84-2192-2808-8B33B495DD34}"/>
              </a:ext>
            </a:extLst>
          </p:cNvPr>
          <p:cNvSpPr txBox="1"/>
          <p:nvPr/>
        </p:nvSpPr>
        <p:spPr>
          <a:xfrm>
            <a:off x="5716648" y="3345971"/>
            <a:ext cx="10440048"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What type of catalysts mostly used in industry</a:t>
            </a:r>
          </a:p>
        </p:txBody>
      </p:sp>
      <p:sp>
        <p:nvSpPr>
          <p:cNvPr id="24" name="TextBox 10">
            <a:extLst>
              <a:ext uri="{FF2B5EF4-FFF2-40B4-BE49-F238E27FC236}">
                <a16:creationId xmlns:a16="http://schemas.microsoft.com/office/drawing/2014/main" id="{2773990E-DD43-3403-029E-9BF6E89DBC26}"/>
              </a:ext>
            </a:extLst>
          </p:cNvPr>
          <p:cNvSpPr txBox="1"/>
          <p:nvPr/>
        </p:nvSpPr>
        <p:spPr>
          <a:xfrm>
            <a:off x="12936288" y="3226908"/>
            <a:ext cx="4208712" cy="438149"/>
          </a:xfrm>
          <a:prstGeom prst="rect">
            <a:avLst/>
          </a:prstGeom>
        </p:spPr>
        <p:txBody>
          <a:bodyPr lIns="0" tIns="0" rIns="0" bIns="0" rtlCol="0" anchor="t">
            <a:spAutoFit/>
          </a:bodyPr>
          <a:lstStyle/>
          <a:p>
            <a:pPr>
              <a:lnSpc>
                <a:spcPts val="3525"/>
              </a:lnSpc>
            </a:pPr>
            <a:r>
              <a:rPr lang="en-US" sz="2500" spc="2">
                <a:solidFill>
                  <a:srgbClr val="445751"/>
                </a:solidFill>
                <a:latin typeface="Aileron"/>
              </a:rPr>
              <a:t>Solid (Heterogeneous)</a:t>
            </a:r>
          </a:p>
        </p:txBody>
      </p:sp>
      <p:sp>
        <p:nvSpPr>
          <p:cNvPr id="28" name="AutoShape 11">
            <a:extLst>
              <a:ext uri="{FF2B5EF4-FFF2-40B4-BE49-F238E27FC236}">
                <a16:creationId xmlns:a16="http://schemas.microsoft.com/office/drawing/2014/main" id="{FDBF8753-F135-3A38-6D60-0FFF4334F487}"/>
              </a:ext>
            </a:extLst>
          </p:cNvPr>
          <p:cNvSpPr/>
          <p:nvPr/>
        </p:nvSpPr>
        <p:spPr>
          <a:xfrm>
            <a:off x="12306753" y="3474558"/>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29" name="TextBox 12">
            <a:extLst>
              <a:ext uri="{FF2B5EF4-FFF2-40B4-BE49-F238E27FC236}">
                <a16:creationId xmlns:a16="http://schemas.microsoft.com/office/drawing/2014/main" id="{4F8A6116-81F1-B871-37AC-31DDF784B43B}"/>
              </a:ext>
            </a:extLst>
          </p:cNvPr>
          <p:cNvSpPr txBox="1"/>
          <p:nvPr/>
        </p:nvSpPr>
        <p:spPr>
          <a:xfrm>
            <a:off x="5716648" y="4458599"/>
            <a:ext cx="3432946"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Why heterogeneous </a:t>
            </a:r>
          </a:p>
        </p:txBody>
      </p:sp>
      <p:sp>
        <p:nvSpPr>
          <p:cNvPr id="30" name="TextBox 13">
            <a:extLst>
              <a:ext uri="{FF2B5EF4-FFF2-40B4-BE49-F238E27FC236}">
                <a16:creationId xmlns:a16="http://schemas.microsoft.com/office/drawing/2014/main" id="{9A6B8B4A-F927-BE3E-E3EB-4CBA82AF5B03}"/>
              </a:ext>
            </a:extLst>
          </p:cNvPr>
          <p:cNvSpPr txBox="1"/>
          <p:nvPr/>
        </p:nvSpPr>
        <p:spPr>
          <a:xfrm>
            <a:off x="9566350" y="4458599"/>
            <a:ext cx="6110340"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To benefit from high temperature</a:t>
            </a:r>
          </a:p>
        </p:txBody>
      </p:sp>
      <p:sp>
        <p:nvSpPr>
          <p:cNvPr id="31" name="AutoShape 14">
            <a:extLst>
              <a:ext uri="{FF2B5EF4-FFF2-40B4-BE49-F238E27FC236}">
                <a16:creationId xmlns:a16="http://schemas.microsoft.com/office/drawing/2014/main" id="{714AF725-9D29-0A9F-34F9-D3AC874DC050}"/>
              </a:ext>
            </a:extLst>
          </p:cNvPr>
          <p:cNvSpPr/>
          <p:nvPr/>
        </p:nvSpPr>
        <p:spPr>
          <a:xfrm>
            <a:off x="8936816" y="4587186"/>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32" name="TextBox 15">
            <a:extLst>
              <a:ext uri="{FF2B5EF4-FFF2-40B4-BE49-F238E27FC236}">
                <a16:creationId xmlns:a16="http://schemas.microsoft.com/office/drawing/2014/main" id="{6315C08B-9893-6630-3B7F-0EFB909B08A0}"/>
              </a:ext>
            </a:extLst>
          </p:cNvPr>
          <p:cNvSpPr txBox="1"/>
          <p:nvPr/>
        </p:nvSpPr>
        <p:spPr>
          <a:xfrm>
            <a:off x="10627954" y="5571227"/>
            <a:ext cx="4208712"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Catalyst has specific sites</a:t>
            </a:r>
          </a:p>
        </p:txBody>
      </p:sp>
      <p:sp>
        <p:nvSpPr>
          <p:cNvPr id="33" name="TextBox 16">
            <a:extLst>
              <a:ext uri="{FF2B5EF4-FFF2-40B4-BE49-F238E27FC236}">
                <a16:creationId xmlns:a16="http://schemas.microsoft.com/office/drawing/2014/main" id="{B89D1BEB-CAA3-E70D-88D8-28069334CBB0}"/>
              </a:ext>
            </a:extLst>
          </p:cNvPr>
          <p:cNvSpPr txBox="1"/>
          <p:nvPr/>
        </p:nvSpPr>
        <p:spPr>
          <a:xfrm>
            <a:off x="5716648" y="5571227"/>
            <a:ext cx="4222751"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How a new path is provided </a:t>
            </a:r>
          </a:p>
        </p:txBody>
      </p:sp>
      <p:sp>
        <p:nvSpPr>
          <p:cNvPr id="34" name="AutoShape 17">
            <a:extLst>
              <a:ext uri="{FF2B5EF4-FFF2-40B4-BE49-F238E27FC236}">
                <a16:creationId xmlns:a16="http://schemas.microsoft.com/office/drawing/2014/main" id="{C074FBED-39E9-9DD1-2781-D8E6E30EBFFE}"/>
              </a:ext>
            </a:extLst>
          </p:cNvPr>
          <p:cNvSpPr/>
          <p:nvPr/>
        </p:nvSpPr>
        <p:spPr>
          <a:xfrm>
            <a:off x="9939399" y="5699814"/>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35" name="TextBox 18">
            <a:extLst>
              <a:ext uri="{FF2B5EF4-FFF2-40B4-BE49-F238E27FC236}">
                <a16:creationId xmlns:a16="http://schemas.microsoft.com/office/drawing/2014/main" id="{7A47594A-C8A3-2DAB-FADA-026418954738}"/>
              </a:ext>
            </a:extLst>
          </p:cNvPr>
          <p:cNvSpPr txBox="1"/>
          <p:nvPr/>
        </p:nvSpPr>
        <p:spPr>
          <a:xfrm>
            <a:off x="5716648" y="6683855"/>
            <a:ext cx="2943745"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What kind of sites </a:t>
            </a:r>
          </a:p>
        </p:txBody>
      </p:sp>
      <p:sp>
        <p:nvSpPr>
          <p:cNvPr id="36" name="TextBox 19">
            <a:extLst>
              <a:ext uri="{FF2B5EF4-FFF2-40B4-BE49-F238E27FC236}">
                <a16:creationId xmlns:a16="http://schemas.microsoft.com/office/drawing/2014/main" id="{D13C648B-4DC7-17A2-D474-B53B9146D485}"/>
              </a:ext>
            </a:extLst>
          </p:cNvPr>
          <p:cNvSpPr txBox="1"/>
          <p:nvPr/>
        </p:nvSpPr>
        <p:spPr>
          <a:xfrm>
            <a:off x="9107857" y="6683855"/>
            <a:ext cx="6653644"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Sites that can interact with reactant(s)</a:t>
            </a:r>
          </a:p>
        </p:txBody>
      </p:sp>
      <p:sp>
        <p:nvSpPr>
          <p:cNvPr id="37" name="AutoShape 20">
            <a:extLst>
              <a:ext uri="{FF2B5EF4-FFF2-40B4-BE49-F238E27FC236}">
                <a16:creationId xmlns:a16="http://schemas.microsoft.com/office/drawing/2014/main" id="{51904718-619B-41B0-C7D5-AABFF3D94F02}"/>
              </a:ext>
            </a:extLst>
          </p:cNvPr>
          <p:cNvSpPr/>
          <p:nvPr/>
        </p:nvSpPr>
        <p:spPr>
          <a:xfrm>
            <a:off x="8478322" y="6812442"/>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38" name="TextBox 21">
            <a:extLst>
              <a:ext uri="{FF2B5EF4-FFF2-40B4-BE49-F238E27FC236}">
                <a16:creationId xmlns:a16="http://schemas.microsoft.com/office/drawing/2014/main" id="{19BABBC1-1F4B-06F4-59B4-D13BA8F08EC7}"/>
              </a:ext>
            </a:extLst>
          </p:cNvPr>
          <p:cNvSpPr txBox="1"/>
          <p:nvPr/>
        </p:nvSpPr>
        <p:spPr>
          <a:xfrm>
            <a:off x="5716648" y="7796483"/>
            <a:ext cx="2164886"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So what?</a:t>
            </a:r>
          </a:p>
        </p:txBody>
      </p:sp>
      <p:sp>
        <p:nvSpPr>
          <p:cNvPr id="39" name="TextBox 22">
            <a:extLst>
              <a:ext uri="{FF2B5EF4-FFF2-40B4-BE49-F238E27FC236}">
                <a16:creationId xmlns:a16="http://schemas.microsoft.com/office/drawing/2014/main" id="{6A85271D-9272-6A25-A82B-F6A4AED45073}"/>
              </a:ext>
            </a:extLst>
          </p:cNvPr>
          <p:cNvSpPr txBox="1"/>
          <p:nvPr/>
        </p:nvSpPr>
        <p:spPr>
          <a:xfrm>
            <a:off x="8018726" y="7796483"/>
            <a:ext cx="6920184" cy="314324"/>
          </a:xfrm>
          <a:prstGeom prst="rect">
            <a:avLst/>
          </a:prstGeom>
        </p:spPr>
        <p:txBody>
          <a:bodyPr lIns="0" tIns="0" rIns="0" bIns="0" rtlCol="0" anchor="t">
            <a:spAutoFit/>
          </a:bodyPr>
          <a:lstStyle/>
          <a:p>
            <a:pPr marL="0" lvl="0" indent="0" algn="l">
              <a:lnSpc>
                <a:spcPts val="2399"/>
              </a:lnSpc>
              <a:spcBef>
                <a:spcPct val="0"/>
              </a:spcBef>
            </a:pPr>
            <a:r>
              <a:rPr lang="en-US" sz="2499" u="none" strike="noStrike">
                <a:solidFill>
                  <a:srgbClr val="445751"/>
                </a:solidFill>
                <a:latin typeface="Aileron"/>
              </a:rPr>
              <a:t>Thus the new path has lower activation energy </a:t>
            </a:r>
          </a:p>
        </p:txBody>
      </p:sp>
      <p:sp>
        <p:nvSpPr>
          <p:cNvPr id="40" name="AutoShape 23">
            <a:extLst>
              <a:ext uri="{FF2B5EF4-FFF2-40B4-BE49-F238E27FC236}">
                <a16:creationId xmlns:a16="http://schemas.microsoft.com/office/drawing/2014/main" id="{F1BEF5B2-9DB7-5061-26E8-FE96A79B5B79}"/>
              </a:ext>
            </a:extLst>
          </p:cNvPr>
          <p:cNvSpPr/>
          <p:nvPr/>
        </p:nvSpPr>
        <p:spPr>
          <a:xfrm>
            <a:off x="7389192" y="7925070"/>
            <a:ext cx="425557" cy="0"/>
          </a:xfrm>
          <a:prstGeom prst="line">
            <a:avLst/>
          </a:prstGeom>
          <a:ln w="38100" cap="flat">
            <a:solidFill>
              <a:srgbClr val="4B5A39"/>
            </a:solidFill>
            <a:prstDash val="solid"/>
            <a:headEnd type="none" w="sm" len="sm"/>
            <a:tailEnd type="arrow" w="med" len="sm"/>
          </a:ln>
        </p:spPr>
        <p:txBody>
          <a:bodyPr/>
          <a:lstStyle/>
          <a:p>
            <a:endParaRPr lang="en-US"/>
          </a:p>
        </p:txBody>
      </p:sp>
      <p:grpSp>
        <p:nvGrpSpPr>
          <p:cNvPr id="41" name="Group 24">
            <a:extLst>
              <a:ext uri="{FF2B5EF4-FFF2-40B4-BE49-F238E27FC236}">
                <a16:creationId xmlns:a16="http://schemas.microsoft.com/office/drawing/2014/main" id="{C7761B5C-77FD-0F34-38A0-73724E861E09}"/>
              </a:ext>
            </a:extLst>
          </p:cNvPr>
          <p:cNvGrpSpPr/>
          <p:nvPr/>
        </p:nvGrpSpPr>
        <p:grpSpPr>
          <a:xfrm>
            <a:off x="17166785" y="9586538"/>
            <a:ext cx="587815" cy="558423"/>
            <a:chOff x="0" y="0"/>
            <a:chExt cx="154815" cy="147074"/>
          </a:xfrm>
        </p:grpSpPr>
        <p:sp>
          <p:nvSpPr>
            <p:cNvPr id="42" name="Freeform 25">
              <a:extLst>
                <a:ext uri="{FF2B5EF4-FFF2-40B4-BE49-F238E27FC236}">
                  <a16:creationId xmlns:a16="http://schemas.microsoft.com/office/drawing/2014/main" id="{BAB85487-862D-EA03-2C5F-ED1D5E2E91A7}"/>
                </a:ext>
              </a:extLst>
            </p:cNvPr>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43" name="TextBox 26">
              <a:extLst>
                <a:ext uri="{FF2B5EF4-FFF2-40B4-BE49-F238E27FC236}">
                  <a16:creationId xmlns:a16="http://schemas.microsoft.com/office/drawing/2014/main" id="{C3AE3D78-4016-81BC-2093-F91B302C3102}"/>
                </a:ext>
              </a:extLst>
            </p:cNvPr>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 7</a:t>
              </a:r>
            </a:p>
          </p:txBody>
        </p:sp>
      </p:grpSp>
    </p:spTree>
    <p:extLst>
      <p:ext uri="{BB962C8B-B14F-4D97-AF65-F5344CB8AC3E}">
        <p14:creationId xmlns:p14="http://schemas.microsoft.com/office/powerpoint/2010/main" val="935255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800100"/>
            <a:ext cx="11252561" cy="9531455"/>
          </a:xfrm>
          <a:prstGeom prst="rect">
            <a:avLst/>
          </a:prstGeom>
        </p:spPr>
        <p:txBody>
          <a:bodyPr lIns="0" tIns="0" rIns="0" bIns="0" rtlCol="0" anchor="t">
            <a:spAutoFit/>
          </a:bodyPr>
          <a:lstStyle/>
          <a:p>
            <a:pPr algn="just">
              <a:lnSpc>
                <a:spcPts val="3749"/>
              </a:lnSpc>
            </a:pPr>
            <a:r>
              <a:rPr lang="en-US" sz="2499" spc="24" dirty="0">
                <a:solidFill>
                  <a:srgbClr val="5D7963"/>
                </a:solidFill>
                <a:latin typeface="Aileron"/>
              </a:rPr>
              <a:t>• Static Total Adsorption-Desorption Isotherm Acquisition; </a:t>
            </a:r>
          </a:p>
          <a:p>
            <a:pPr marL="539749" lvl="1" indent="-269875" algn="just">
              <a:lnSpc>
                <a:spcPts val="3749"/>
              </a:lnSpc>
              <a:buFont typeface="Arial"/>
              <a:buChar char="•"/>
            </a:pPr>
            <a:r>
              <a:rPr lang="en-US" sz="2499" spc="24" dirty="0">
                <a:solidFill>
                  <a:srgbClr val="5D7963"/>
                </a:solidFill>
                <a:latin typeface="Aileron"/>
              </a:rPr>
              <a:t>0-1,000 mbar with 100 mbar steps </a:t>
            </a:r>
          </a:p>
          <a:p>
            <a:pPr marL="539749" lvl="1" indent="-269875" algn="just">
              <a:lnSpc>
                <a:spcPts val="3749"/>
              </a:lnSpc>
              <a:buFont typeface="Arial"/>
              <a:buChar char="•"/>
            </a:pPr>
            <a:r>
              <a:rPr lang="en-US" sz="2499" spc="24" dirty="0">
                <a:solidFill>
                  <a:srgbClr val="5D7963"/>
                </a:solidFill>
                <a:latin typeface="Aileron"/>
              </a:rPr>
              <a:t>0-10,000 mbar with 500 mbar steps under </a:t>
            </a:r>
          </a:p>
          <a:p>
            <a:pPr marL="539749" lvl="1" indent="-269875" algn="just">
              <a:lnSpc>
                <a:spcPts val="3749"/>
              </a:lnSpc>
              <a:buFont typeface="Arial"/>
              <a:buChar char="•"/>
            </a:pPr>
            <a:r>
              <a:rPr lang="en-US" sz="2499" spc="24" dirty="0">
                <a:solidFill>
                  <a:srgbClr val="5D7963"/>
                </a:solidFill>
                <a:latin typeface="Aileron"/>
              </a:rPr>
              <a:t>Single Gas </a:t>
            </a:r>
          </a:p>
          <a:p>
            <a:pPr marL="539750" lvl="1" indent="-269875" algn="just">
              <a:lnSpc>
                <a:spcPts val="3750"/>
              </a:lnSpc>
              <a:buFont typeface="Arial"/>
              <a:buChar char="•"/>
            </a:pPr>
            <a:r>
              <a:rPr lang="en-US" sz="2500" spc="25" dirty="0">
                <a:solidFill>
                  <a:srgbClr val="5D7963"/>
                </a:solidFill>
                <a:latin typeface="Aileron"/>
              </a:rPr>
              <a:t>Wet or Dry Multi-gas Mixtures of Pre-determined Composition Atmospheres</a:t>
            </a:r>
            <a:endParaRPr lang="tr-TR" sz="2500" spc="25" dirty="0">
              <a:solidFill>
                <a:srgbClr val="5D7963"/>
              </a:solidFill>
              <a:latin typeface="Aileron"/>
            </a:endParaRPr>
          </a:p>
          <a:p>
            <a:pPr marL="269875" lvl="1" algn="just">
              <a:lnSpc>
                <a:spcPts val="3750"/>
              </a:lnSpc>
            </a:pPr>
            <a:endParaRPr lang="tr-TR" sz="2500" spc="25" dirty="0">
              <a:solidFill>
                <a:srgbClr val="5D7963"/>
              </a:solidFill>
              <a:latin typeface="Aileron"/>
            </a:endParaRPr>
          </a:p>
          <a:p>
            <a:pPr algn="just">
              <a:lnSpc>
                <a:spcPts val="3749"/>
              </a:lnSpc>
            </a:pPr>
            <a:r>
              <a:rPr lang="en-US" sz="2499" spc="24" dirty="0">
                <a:solidFill>
                  <a:srgbClr val="5D7963"/>
                </a:solidFill>
                <a:latin typeface="Aileron"/>
              </a:rPr>
              <a:t>• Dynamic Total Adsorption-Desorption Isotherm Acquisition; </a:t>
            </a:r>
          </a:p>
          <a:p>
            <a:pPr marL="539749" lvl="1" indent="-269875" algn="just">
              <a:lnSpc>
                <a:spcPts val="3749"/>
              </a:lnSpc>
              <a:buFont typeface="Arial"/>
              <a:buChar char="•"/>
            </a:pPr>
            <a:r>
              <a:rPr lang="en-US" sz="2499" spc="24" dirty="0">
                <a:solidFill>
                  <a:srgbClr val="5D7963"/>
                </a:solidFill>
                <a:latin typeface="Aileron"/>
              </a:rPr>
              <a:t>0-1,000 mbar with 100 mbar steps </a:t>
            </a:r>
          </a:p>
          <a:p>
            <a:pPr marL="539749" lvl="1" indent="-269875" algn="just">
              <a:lnSpc>
                <a:spcPts val="3749"/>
              </a:lnSpc>
              <a:buFont typeface="Arial"/>
              <a:buChar char="•"/>
            </a:pPr>
            <a:r>
              <a:rPr lang="en-US" sz="2499" spc="24" dirty="0">
                <a:solidFill>
                  <a:srgbClr val="5D7963"/>
                </a:solidFill>
                <a:latin typeface="Aileron"/>
              </a:rPr>
              <a:t>0-10,000 mbar with 500 mbar steps under flow of </a:t>
            </a:r>
          </a:p>
          <a:p>
            <a:pPr marL="539749" lvl="1" indent="-269875" algn="just">
              <a:lnSpc>
                <a:spcPts val="3749"/>
              </a:lnSpc>
              <a:buFont typeface="Arial"/>
              <a:buChar char="•"/>
            </a:pPr>
            <a:r>
              <a:rPr lang="en-US" sz="2499" spc="24" dirty="0">
                <a:solidFill>
                  <a:srgbClr val="5D7963"/>
                </a:solidFill>
                <a:latin typeface="Aileron"/>
              </a:rPr>
              <a:t>Single Gas </a:t>
            </a:r>
          </a:p>
          <a:p>
            <a:pPr marL="539749" lvl="1" indent="-269875" algn="just">
              <a:lnSpc>
                <a:spcPts val="3749"/>
              </a:lnSpc>
              <a:buFont typeface="Arial"/>
              <a:buChar char="•"/>
            </a:pPr>
            <a:r>
              <a:rPr lang="en-US" sz="2499" spc="24" dirty="0">
                <a:solidFill>
                  <a:srgbClr val="5D7963"/>
                </a:solidFill>
                <a:latin typeface="Aileron"/>
              </a:rPr>
              <a:t>Wet or Dry Multi-gas Mixtures of Pre-determined Composition </a:t>
            </a:r>
            <a:endParaRPr lang="tr-TR" sz="2499" spc="24" dirty="0">
              <a:solidFill>
                <a:srgbClr val="5D7963"/>
              </a:solidFill>
              <a:latin typeface="Aileron"/>
            </a:endParaRPr>
          </a:p>
          <a:p>
            <a:pPr marL="539749" lvl="1" indent="-269875" algn="just">
              <a:lnSpc>
                <a:spcPts val="3749"/>
              </a:lnSpc>
              <a:buFont typeface="Arial"/>
              <a:buChar char="•"/>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rPr>
              <a:t>• Determination of Selective Adsorption Capacity of Adsorbents from Dry/Wet Multi-gas Mixtures of Pre-determined Composition (P: 0-5000 mbar) </a:t>
            </a:r>
          </a:p>
          <a:p>
            <a:pPr algn="just">
              <a:lnSpc>
                <a:spcPts val="3749"/>
              </a:lnSpc>
            </a:pPr>
            <a:endParaRPr lang="en-US" sz="2499" spc="24" dirty="0">
              <a:solidFill>
                <a:srgbClr val="5D7963"/>
              </a:solidFill>
              <a:latin typeface="Aileron"/>
            </a:endParaRPr>
          </a:p>
          <a:p>
            <a:pPr algn="just">
              <a:lnSpc>
                <a:spcPts val="3750"/>
              </a:lnSpc>
            </a:pPr>
            <a:r>
              <a:rPr lang="en-US" sz="2500" spc="25" dirty="0">
                <a:solidFill>
                  <a:srgbClr val="5D7963"/>
                </a:solidFill>
                <a:latin typeface="Aileron"/>
              </a:rPr>
              <a:t>• Determination of Effective Oxygen Storage Capacity of Catalysts under Flow of Dry/Wet Reaction Mixtures</a:t>
            </a:r>
          </a:p>
          <a:p>
            <a:pPr algn="just">
              <a:lnSpc>
                <a:spcPts val="3750"/>
              </a:lnSpc>
            </a:pPr>
            <a:endParaRPr lang="en-US" sz="2499" spc="24" dirty="0">
              <a:solidFill>
                <a:srgbClr val="5D7963"/>
              </a:solidFill>
              <a:latin typeface="Aileron"/>
            </a:endParaRPr>
          </a:p>
          <a:p>
            <a:pPr marL="539750" lvl="1" indent="-269875" algn="just">
              <a:lnSpc>
                <a:spcPts val="3750"/>
              </a:lnSpc>
              <a:buFont typeface="Arial"/>
              <a:buChar char="•"/>
            </a:pPr>
            <a:endParaRPr lang="en-US" sz="2500" spc="25" dirty="0">
              <a:solidFill>
                <a:srgbClr val="5D7963"/>
              </a:solidFill>
              <a:latin typeface="Aileron"/>
            </a:endParaRP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70</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F6AA8A68-A39E-11A2-6C4B-DB60C5ADF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Bold"/>
                </a:rPr>
                <a:t>IGA-MS</a:t>
              </a: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324600" y="483569"/>
            <a:ext cx="11023961" cy="9454511"/>
          </a:xfrm>
          <a:prstGeom prst="rect">
            <a:avLst/>
          </a:prstGeom>
        </p:spPr>
        <p:txBody>
          <a:bodyPr wrap="square" lIns="0" tIns="0" rIns="0" bIns="0" rtlCol="0" anchor="t">
            <a:spAutoFit/>
          </a:bodyPr>
          <a:lstStyle/>
          <a:p>
            <a:pPr>
              <a:lnSpc>
                <a:spcPts val="3749"/>
              </a:lnSpc>
            </a:pPr>
            <a:r>
              <a:rPr lang="en-US" sz="2499" spc="24" dirty="0">
                <a:solidFill>
                  <a:srgbClr val="5D7963"/>
                </a:solidFill>
                <a:latin typeface="Aileron"/>
              </a:rPr>
              <a:t>• FTIR Spectrum Acquisition at </a:t>
            </a:r>
          </a:p>
          <a:p>
            <a:pPr marL="539749" lvl="1" indent="-269875">
              <a:lnSpc>
                <a:spcPts val="3749"/>
              </a:lnSpc>
              <a:buFont typeface="Arial"/>
              <a:buChar char="•"/>
            </a:pPr>
            <a:r>
              <a:rPr lang="en-US" sz="2499" spc="24" dirty="0">
                <a:solidFill>
                  <a:srgbClr val="5D7963"/>
                </a:solidFill>
                <a:latin typeface="Aileron"/>
              </a:rPr>
              <a:t>Room Temperature </a:t>
            </a:r>
          </a:p>
          <a:p>
            <a:pPr marL="539749" lvl="1" indent="-269875">
              <a:lnSpc>
                <a:spcPts val="3749"/>
              </a:lnSpc>
              <a:buFont typeface="Arial"/>
              <a:buChar char="•"/>
            </a:pPr>
            <a:r>
              <a:rPr lang="en-US" sz="2499" spc="24" dirty="0">
                <a:solidFill>
                  <a:srgbClr val="5D7963"/>
                </a:solidFill>
                <a:latin typeface="Aileron"/>
                <a:ea typeface="Aileron"/>
              </a:rPr>
              <a:t>Temperatures up to 450°C* under Inert Flow </a:t>
            </a:r>
          </a:p>
          <a:p>
            <a:pPr>
              <a:lnSpc>
                <a:spcPts val="3749"/>
              </a:lnSpc>
            </a:pPr>
            <a:endParaRPr lang="en-US" sz="2499" spc="24" dirty="0">
              <a:solidFill>
                <a:srgbClr val="5D7963"/>
              </a:solidFill>
              <a:latin typeface="Aileron"/>
              <a:ea typeface="Aileron"/>
            </a:endParaRPr>
          </a:p>
          <a:p>
            <a:pPr>
              <a:lnSpc>
                <a:spcPts val="3749"/>
              </a:lnSpc>
            </a:pPr>
            <a:r>
              <a:rPr lang="en-US" sz="2499" spc="24" dirty="0">
                <a:solidFill>
                  <a:srgbClr val="5D7963"/>
                </a:solidFill>
                <a:latin typeface="Aileron"/>
                <a:ea typeface="Aileron"/>
              </a:rPr>
              <a:t>• 1 Operando Combined FTIR-DRIFTS-MS Analyses for Simultaneous Determination of Consequential Changes Occurring on Adsorbed Species Formed on Sample Surface and its Activity/Selectivity during Reaction in Response to Temperature and Feed Composition Changes at Temperatures up to 450°C* </a:t>
            </a:r>
            <a:endParaRPr lang="tr-TR" sz="2499" spc="24" dirty="0">
              <a:solidFill>
                <a:srgbClr val="5D7963"/>
              </a:solidFill>
              <a:latin typeface="Aileron"/>
              <a:ea typeface="Aileron"/>
            </a:endParaRPr>
          </a:p>
          <a:p>
            <a:pPr>
              <a:lnSpc>
                <a:spcPts val="3749"/>
              </a:lnSpc>
            </a:pPr>
            <a:endParaRPr lang="tr-TR" sz="2499" spc="24" dirty="0">
              <a:solidFill>
                <a:srgbClr val="5D7963"/>
              </a:solidFill>
              <a:latin typeface="Aileron"/>
              <a:ea typeface="Aileron"/>
            </a:endParaRPr>
          </a:p>
          <a:p>
            <a:pPr algn="just">
              <a:lnSpc>
                <a:spcPts val="3749"/>
              </a:lnSpc>
            </a:pPr>
            <a:r>
              <a:rPr lang="en-US" sz="2499" spc="24" dirty="0">
                <a:solidFill>
                  <a:srgbClr val="5D7963"/>
                </a:solidFill>
                <a:latin typeface="Aileron"/>
              </a:rPr>
              <a:t>• Operando </a:t>
            </a:r>
          </a:p>
          <a:p>
            <a:pPr marL="539749" lvl="1" indent="-269875" algn="just">
              <a:lnSpc>
                <a:spcPts val="3749"/>
              </a:lnSpc>
              <a:buFont typeface="Arial"/>
              <a:buChar char="•"/>
            </a:pPr>
            <a:r>
              <a:rPr lang="en-US" sz="2499" spc="24" dirty="0">
                <a:solidFill>
                  <a:srgbClr val="5D7963"/>
                </a:solidFill>
                <a:latin typeface="Aileron"/>
              </a:rPr>
              <a:t>Analysis of Mechanistic Features of Reaction</a:t>
            </a:r>
          </a:p>
          <a:p>
            <a:pPr marL="539749" lvl="1" indent="-269875" algn="just">
              <a:lnSpc>
                <a:spcPts val="3749"/>
              </a:lnSpc>
              <a:buFont typeface="Arial"/>
              <a:buChar char="•"/>
            </a:pPr>
            <a:r>
              <a:rPr lang="en-US" sz="2499" spc="24" dirty="0">
                <a:solidFill>
                  <a:srgbClr val="5D7963"/>
                </a:solidFill>
                <a:latin typeface="Aileron"/>
              </a:rPr>
              <a:t>Determination of Rate Determining Step through Serial Use of [1] under Conditions Determined by Experimental Design </a:t>
            </a:r>
          </a:p>
          <a:p>
            <a:pPr algn="just">
              <a:lnSpc>
                <a:spcPts val="3749"/>
              </a:lnSpc>
            </a:pPr>
            <a:endParaRPr lang="en-US" sz="2499" spc="24" dirty="0">
              <a:solidFill>
                <a:srgbClr val="5D7963"/>
              </a:solidFill>
              <a:latin typeface="Aileron"/>
            </a:endParaRPr>
          </a:p>
          <a:p>
            <a:pPr algn="just">
              <a:lnSpc>
                <a:spcPts val="3749"/>
              </a:lnSpc>
            </a:pPr>
            <a:r>
              <a:rPr lang="en-US" sz="2499" spc="24" dirty="0">
                <a:solidFill>
                  <a:srgbClr val="5D7963"/>
                </a:solidFill>
                <a:latin typeface="Aileron"/>
                <a:ea typeface="Aileron"/>
              </a:rPr>
              <a:t>• Operando Combined FTIR-DRIFTS-MS during Oxidation/Reduction (TPO &amp; TPR) up to 450°C* </a:t>
            </a:r>
          </a:p>
          <a:p>
            <a:pPr>
              <a:lnSpc>
                <a:spcPts val="3749"/>
              </a:lnSpc>
            </a:pPr>
            <a:endParaRPr lang="en-US" sz="2499" spc="24" dirty="0">
              <a:solidFill>
                <a:srgbClr val="5D7963"/>
              </a:solidFill>
              <a:latin typeface="Aileron"/>
              <a:ea typeface="Aileron"/>
            </a:endParaRPr>
          </a:p>
          <a:p>
            <a:pPr>
              <a:lnSpc>
                <a:spcPts val="3749"/>
              </a:lnSpc>
            </a:pPr>
            <a:endParaRPr lang="en-US" sz="2499" spc="24" dirty="0">
              <a:solidFill>
                <a:srgbClr val="5D7963"/>
              </a:solidFill>
              <a:latin typeface="Aileron"/>
              <a:ea typeface="Aileron"/>
            </a:endParaRPr>
          </a:p>
          <a:p>
            <a:pPr>
              <a:lnSpc>
                <a:spcPts val="3750"/>
              </a:lnSpc>
            </a:pPr>
            <a:r>
              <a:rPr lang="en-US" sz="2500" spc="25" dirty="0">
                <a:solidFill>
                  <a:srgbClr val="5D7963"/>
                </a:solidFill>
                <a:latin typeface="Aileron"/>
              </a:rPr>
              <a:t>*Note: T limit depends on </a:t>
            </a:r>
            <a:r>
              <a:rPr lang="en-US" sz="2500" spc="25" dirty="0" err="1">
                <a:solidFill>
                  <a:srgbClr val="5D7963"/>
                </a:solidFill>
                <a:latin typeface="Aileron"/>
              </a:rPr>
              <a:t>colour</a:t>
            </a:r>
            <a:r>
              <a:rPr lang="en-US" sz="2500" spc="25" dirty="0">
                <a:solidFill>
                  <a:srgbClr val="5D7963"/>
                </a:solidFill>
                <a:latin typeface="Aileron"/>
              </a:rPr>
              <a:t>/darkness of the sample </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73</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0AB8C593-9FE0-6BDB-B84C-4C00F7944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Bold"/>
                </a:rPr>
                <a:t>FTIR-DRIFTS-MS </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333514" y="2185795"/>
            <a:ext cx="11103813" cy="6277359"/>
          </a:xfrm>
          <a:prstGeom prst="rect">
            <a:avLst/>
          </a:prstGeom>
        </p:spPr>
        <p:txBody>
          <a:bodyPr lIns="0" tIns="0" rIns="0" bIns="0" rtlCol="0" anchor="t">
            <a:spAutoFit/>
          </a:bodyPr>
          <a:lstStyle/>
          <a:p>
            <a:pPr>
              <a:lnSpc>
                <a:spcPts val="4499"/>
              </a:lnSpc>
            </a:pPr>
            <a:r>
              <a:rPr lang="tr-TR" sz="2500" spc="25" dirty="0">
                <a:solidFill>
                  <a:srgbClr val="5D7963"/>
                </a:solidFill>
                <a:latin typeface="Aileron"/>
              </a:rPr>
              <a:t>FTIR </a:t>
            </a:r>
            <a:r>
              <a:rPr lang="tr-TR" sz="2500" spc="25" dirty="0" err="1">
                <a:solidFill>
                  <a:srgbClr val="5D7963"/>
                </a:solidFill>
                <a:latin typeface="Aileron"/>
              </a:rPr>
              <a:t>imaging</a:t>
            </a:r>
            <a:r>
              <a:rPr lang="tr-TR" sz="2500" spc="25" dirty="0">
                <a:solidFill>
                  <a:srgbClr val="5D7963"/>
                </a:solidFill>
                <a:latin typeface="Aileron"/>
              </a:rPr>
              <a:t> </a:t>
            </a:r>
          </a:p>
          <a:p>
            <a:pPr marL="342900" indent="-342900">
              <a:lnSpc>
                <a:spcPts val="4499"/>
              </a:lnSpc>
              <a:buFont typeface="Arial" panose="020B0604020202020204" pitchFamily="34" charset="0"/>
              <a:buChar char="•"/>
            </a:pPr>
            <a:r>
              <a:rPr lang="tr-TR" sz="2500" spc="25" dirty="0">
                <a:solidFill>
                  <a:srgbClr val="5D7963"/>
                </a:solidFill>
                <a:latin typeface="Aileron"/>
              </a:rPr>
              <a:t>At </a:t>
            </a:r>
            <a:r>
              <a:rPr lang="tr-TR" sz="2500" spc="25" dirty="0" err="1">
                <a:solidFill>
                  <a:srgbClr val="5D7963"/>
                </a:solidFill>
                <a:latin typeface="Aileron"/>
              </a:rPr>
              <a:t>room</a:t>
            </a:r>
            <a:r>
              <a:rPr lang="tr-TR" sz="2500" spc="25" dirty="0">
                <a:solidFill>
                  <a:srgbClr val="5D7963"/>
                </a:solidFill>
                <a:latin typeface="Aileron"/>
              </a:rPr>
              <a:t> </a:t>
            </a:r>
            <a:r>
              <a:rPr lang="tr-TR" sz="2500" spc="25" dirty="0" err="1">
                <a:solidFill>
                  <a:srgbClr val="5D7963"/>
                </a:solidFill>
                <a:latin typeface="Aileron"/>
              </a:rPr>
              <a:t>temperature</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a:solidFill>
                  <a:srgbClr val="5D7963"/>
                </a:solidFill>
                <a:latin typeface="Aileron"/>
              </a:rPr>
              <a:t>Liquid </a:t>
            </a:r>
            <a:r>
              <a:rPr lang="tr-TR" sz="2500" spc="25" dirty="0" err="1">
                <a:solidFill>
                  <a:srgbClr val="5D7963"/>
                </a:solidFill>
                <a:latin typeface="Aileron"/>
              </a:rPr>
              <a:t>samples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a:solidFill>
                  <a:srgbClr val="5D7963"/>
                </a:solidFill>
                <a:latin typeface="Aileron"/>
              </a:rPr>
              <a:t>Solid </a:t>
            </a:r>
            <a:r>
              <a:rPr lang="tr-TR" sz="2500" spc="25" dirty="0" err="1">
                <a:solidFill>
                  <a:srgbClr val="5D7963"/>
                </a:solidFill>
                <a:latin typeface="Aileron"/>
              </a:rPr>
              <a:t>samples</a:t>
            </a:r>
            <a:r>
              <a:rPr lang="tr-TR" sz="2500" spc="25" dirty="0">
                <a:solidFill>
                  <a:srgbClr val="5D7963"/>
                </a:solidFill>
                <a:latin typeface="Aileron"/>
              </a:rPr>
              <a:t> </a:t>
            </a:r>
            <a:r>
              <a:rPr lang="tr-TR" sz="2500" spc="25" dirty="0" err="1">
                <a:solidFill>
                  <a:srgbClr val="5D7963"/>
                </a:solidFill>
                <a:latin typeface="Aileron"/>
              </a:rPr>
              <a:t>and</a:t>
            </a:r>
            <a:r>
              <a:rPr lang="tr-TR" sz="2500" spc="25" dirty="0">
                <a:solidFill>
                  <a:srgbClr val="5D7963"/>
                </a:solidFill>
                <a:latin typeface="Aileron"/>
              </a:rPr>
              <a:t> </a:t>
            </a:r>
            <a:r>
              <a:rPr lang="tr-TR" sz="2500" spc="25" dirty="0" err="1">
                <a:solidFill>
                  <a:srgbClr val="5D7963"/>
                </a:solidFill>
                <a:latin typeface="Aileron"/>
              </a:rPr>
              <a:t>thin</a:t>
            </a:r>
            <a:r>
              <a:rPr lang="tr-TR" sz="2500" spc="25" dirty="0">
                <a:solidFill>
                  <a:srgbClr val="5D7963"/>
                </a:solidFill>
                <a:latin typeface="Aileron"/>
              </a:rPr>
              <a:t> </a:t>
            </a:r>
            <a:r>
              <a:rPr lang="tr-TR" sz="2500" spc="25" dirty="0" err="1">
                <a:solidFill>
                  <a:srgbClr val="5D7963"/>
                </a:solidFill>
                <a:latin typeface="Aileron"/>
              </a:rPr>
              <a:t>films</a:t>
            </a:r>
            <a:r>
              <a:rPr lang="tr-TR" sz="2500" spc="25" dirty="0">
                <a:solidFill>
                  <a:srgbClr val="5D7963"/>
                </a:solidFill>
                <a:latin typeface="Aileron"/>
              </a:rPr>
              <a:t> </a:t>
            </a:r>
            <a:r>
              <a:rPr lang="tr-TR" sz="2500" spc="25" dirty="0" err="1">
                <a:solidFill>
                  <a:srgbClr val="5D7963"/>
                </a:solidFill>
                <a:latin typeface="Aileron"/>
              </a:rPr>
              <a:t>up</a:t>
            </a:r>
            <a:r>
              <a:rPr lang="tr-TR" sz="2500" spc="25" dirty="0">
                <a:solidFill>
                  <a:srgbClr val="5D7963"/>
                </a:solidFill>
                <a:latin typeface="Aileron"/>
              </a:rPr>
              <a:t> </a:t>
            </a:r>
            <a:r>
              <a:rPr lang="tr-TR" sz="2500" spc="25" dirty="0" err="1">
                <a:solidFill>
                  <a:srgbClr val="5D7963"/>
                </a:solidFill>
                <a:latin typeface="Aileron"/>
              </a:rPr>
              <a:t>to</a:t>
            </a:r>
            <a:r>
              <a:rPr lang="tr-TR" sz="2500" spc="25" dirty="0">
                <a:solidFill>
                  <a:srgbClr val="5D7963"/>
                </a:solidFill>
                <a:latin typeface="Aileron"/>
              </a:rPr>
              <a:t> 40 mm </a:t>
            </a:r>
            <a:r>
              <a:rPr lang="tr-TR" sz="2500" spc="25" dirty="0" err="1">
                <a:solidFill>
                  <a:srgbClr val="5D7963"/>
                </a:solidFill>
                <a:latin typeface="Aileron"/>
              </a:rPr>
              <a:t>height</a:t>
            </a:r>
            <a:endParaRPr lang="tr-TR" sz="2500" spc="25" dirty="0">
              <a:solidFill>
                <a:srgbClr val="5D7963"/>
              </a:solidFill>
              <a:latin typeface="Aileron"/>
            </a:endParaRPr>
          </a:p>
          <a:p>
            <a:pPr>
              <a:lnSpc>
                <a:spcPts val="4499"/>
              </a:lnSpc>
            </a:pPr>
            <a:r>
              <a:rPr lang="tr-TR" sz="2500" spc="25" dirty="0">
                <a:solidFill>
                  <a:srgbClr val="5D7963"/>
                </a:solidFill>
                <a:latin typeface="Aileron"/>
              </a:rPr>
              <a:t>Applications</a:t>
            </a:r>
          </a:p>
          <a:p>
            <a:pPr marL="342900" indent="-342900">
              <a:lnSpc>
                <a:spcPts val="4499"/>
              </a:lnSpc>
              <a:buFont typeface="Arial" panose="020B0604020202020204" pitchFamily="34" charset="0"/>
              <a:buChar char="•"/>
            </a:pPr>
            <a:r>
              <a:rPr lang="tr-TR" sz="2500" spc="25" dirty="0" err="1">
                <a:solidFill>
                  <a:srgbClr val="5D7963"/>
                </a:solidFill>
                <a:latin typeface="Aileron"/>
              </a:rPr>
              <a:t>Particle</a:t>
            </a:r>
            <a:r>
              <a:rPr lang="tr-TR" sz="2500" spc="25" dirty="0">
                <a:solidFill>
                  <a:srgbClr val="5D7963"/>
                </a:solidFill>
                <a:latin typeface="Aileron"/>
              </a:rPr>
              <a:t> </a:t>
            </a:r>
            <a:r>
              <a:rPr lang="tr-TR" sz="2500" spc="25" dirty="0" err="1">
                <a:solidFill>
                  <a:srgbClr val="5D7963"/>
                </a:solidFill>
                <a:latin typeface="Aileron"/>
              </a:rPr>
              <a:t>identification</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Root</a:t>
            </a:r>
            <a:r>
              <a:rPr lang="tr-TR" sz="2500" spc="25" dirty="0">
                <a:solidFill>
                  <a:srgbClr val="5D7963"/>
                </a:solidFill>
                <a:latin typeface="Aileron"/>
              </a:rPr>
              <a:t> </a:t>
            </a:r>
            <a:r>
              <a:rPr lang="tr-TR" sz="2500" spc="25" dirty="0" err="1">
                <a:solidFill>
                  <a:srgbClr val="5D7963"/>
                </a:solidFill>
                <a:latin typeface="Aileron"/>
              </a:rPr>
              <a:t>cause</a:t>
            </a:r>
            <a:r>
              <a:rPr lang="tr-TR" sz="2500" spc="25" dirty="0">
                <a:solidFill>
                  <a:srgbClr val="5D7963"/>
                </a:solidFill>
                <a:latin typeface="Aileron"/>
              </a:rPr>
              <a:t> </a:t>
            </a:r>
            <a:r>
              <a:rPr lang="tr-TR" sz="2500" spc="25" dirty="0" err="1">
                <a:solidFill>
                  <a:srgbClr val="5D7963"/>
                </a:solidFill>
                <a:latin typeface="Aileron"/>
              </a:rPr>
              <a:t>and</a:t>
            </a:r>
            <a:r>
              <a:rPr lang="tr-TR" sz="2500" spc="25" dirty="0">
                <a:solidFill>
                  <a:srgbClr val="5D7963"/>
                </a:solidFill>
                <a:latin typeface="Aileron"/>
              </a:rPr>
              <a:t> </a:t>
            </a:r>
            <a:r>
              <a:rPr lang="tr-TR" sz="2500" spc="25" dirty="0" err="1">
                <a:solidFill>
                  <a:srgbClr val="5D7963"/>
                </a:solidFill>
                <a:latin typeface="Aileron"/>
              </a:rPr>
              <a:t>failure</a:t>
            </a:r>
            <a:r>
              <a:rPr lang="tr-TR" sz="2500" spc="25" dirty="0">
                <a:solidFill>
                  <a:srgbClr val="5D7963"/>
                </a:solidFill>
                <a:latin typeface="Aileron"/>
              </a:rPr>
              <a:t> </a:t>
            </a:r>
            <a:r>
              <a:rPr lang="tr-TR" sz="2500" spc="25" dirty="0" err="1">
                <a:solidFill>
                  <a:srgbClr val="5D7963"/>
                </a:solidFill>
                <a:latin typeface="Aileron"/>
              </a:rPr>
              <a:t>analysis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Quality</a:t>
            </a:r>
            <a:r>
              <a:rPr lang="tr-TR" sz="2500" spc="25" dirty="0">
                <a:solidFill>
                  <a:srgbClr val="5D7963"/>
                </a:solidFill>
                <a:latin typeface="Aileron"/>
              </a:rPr>
              <a:t> </a:t>
            </a:r>
            <a:r>
              <a:rPr lang="tr-TR" sz="2500" spc="25" dirty="0" err="1">
                <a:solidFill>
                  <a:srgbClr val="5D7963"/>
                </a:solidFill>
                <a:latin typeface="Aileron"/>
              </a:rPr>
              <a:t>control</a:t>
            </a:r>
            <a:r>
              <a:rPr lang="tr-TR" sz="2500" spc="25" dirty="0">
                <a:solidFill>
                  <a:srgbClr val="5D7963"/>
                </a:solidFill>
                <a:latin typeface="Aileron"/>
              </a:rPr>
              <a:t> of </a:t>
            </a:r>
            <a:r>
              <a:rPr lang="tr-TR" sz="2500" spc="25" dirty="0" err="1">
                <a:solidFill>
                  <a:srgbClr val="5D7963"/>
                </a:solidFill>
                <a:latin typeface="Aileron"/>
              </a:rPr>
              <a:t>products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a:solidFill>
                  <a:srgbClr val="5D7963"/>
                </a:solidFill>
                <a:latin typeface="Aileron"/>
              </a:rPr>
              <a:t>Product </a:t>
            </a:r>
            <a:r>
              <a:rPr lang="tr-TR" sz="2500" spc="25" dirty="0" err="1">
                <a:solidFill>
                  <a:srgbClr val="5D7963"/>
                </a:solidFill>
                <a:latin typeface="Aileron"/>
              </a:rPr>
              <a:t>development</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Surface</a:t>
            </a:r>
            <a:r>
              <a:rPr lang="tr-TR" sz="2500" spc="25" dirty="0">
                <a:solidFill>
                  <a:srgbClr val="5D7963"/>
                </a:solidFill>
                <a:latin typeface="Aileron"/>
              </a:rPr>
              <a:t> </a:t>
            </a:r>
            <a:r>
              <a:rPr lang="tr-TR" sz="2500" spc="25" dirty="0" err="1">
                <a:solidFill>
                  <a:srgbClr val="5D7963"/>
                </a:solidFill>
                <a:latin typeface="Aileron"/>
              </a:rPr>
              <a:t>investigations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endParaRPr lang="tr-TR" sz="2500" spc="25" dirty="0">
              <a:solidFill>
                <a:srgbClr val="5D7963"/>
              </a:solidFill>
              <a:latin typeface="Aileron"/>
            </a:endParaRP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7</a:t>
              </a:r>
              <a:r>
                <a:rPr lang="tr-TR" sz="1999" dirty="0">
                  <a:solidFill>
                    <a:srgbClr val="FFFFFF"/>
                  </a:solidFill>
                  <a:latin typeface="Aileron Bold"/>
                </a:rPr>
                <a:t>5</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7216F3DC-CBE4-9A30-10E0-FAB2C33AA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405172"/>
              <a:ext cx="4659527" cy="962144"/>
            </a:xfrm>
            <a:prstGeom prst="rect">
              <a:avLst/>
            </a:prstGeom>
          </p:spPr>
          <p:txBody>
            <a:bodyPr lIns="0" tIns="0" rIns="0" bIns="0" rtlCol="0" anchor="t">
              <a:spAutoFit/>
            </a:bodyPr>
            <a:lstStyle/>
            <a:p>
              <a:pPr algn="ctr">
                <a:lnSpc>
                  <a:spcPts val="2879"/>
                </a:lnSpc>
              </a:pPr>
              <a:r>
                <a:rPr lang="tr-TR" sz="2400" spc="48" dirty="0">
                  <a:solidFill>
                    <a:srgbClr val="FFFFFF"/>
                  </a:solidFill>
                  <a:latin typeface="Aileron Bold"/>
                </a:rPr>
                <a:t>FTIR IMAGING MICROSCOPE</a:t>
              </a:r>
              <a:endParaRPr lang="en-US" sz="2400" spc="48" dirty="0">
                <a:solidFill>
                  <a:srgbClr val="FFFFFF"/>
                </a:solidFill>
                <a:latin typeface="Aileron Bold"/>
              </a:endParaRPr>
            </a:p>
          </p:txBody>
        </p:sp>
      </p:grpSp>
    </p:spTree>
    <p:extLst>
      <p:ext uri="{BB962C8B-B14F-4D97-AF65-F5344CB8AC3E}">
        <p14:creationId xmlns:p14="http://schemas.microsoft.com/office/powerpoint/2010/main" val="1620000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400799" y="190500"/>
            <a:ext cx="11582401" cy="9964523"/>
          </a:xfrm>
          <a:prstGeom prst="rect">
            <a:avLst/>
          </a:prstGeom>
        </p:spPr>
        <p:txBody>
          <a:bodyPr wrap="square" lIns="0" tIns="0" rIns="0" bIns="0" rtlCol="0" anchor="t">
            <a:spAutoFit/>
          </a:bodyPr>
          <a:lstStyle/>
          <a:p>
            <a:pPr>
              <a:lnSpc>
                <a:spcPts val="3749"/>
              </a:lnSpc>
            </a:pPr>
            <a:r>
              <a:rPr lang="en-US" sz="2400" spc="24" dirty="0">
                <a:solidFill>
                  <a:srgbClr val="5D7963"/>
                </a:solidFill>
                <a:latin typeface="Aileron"/>
              </a:rPr>
              <a:t>• Operando Combined Reactor-XRD-MS Analyses for Simultaneous Determination of Consequential Changes Occurring on Sample and its O₂ /H₂ Consumption Profiles during Temperature Programmed Calcination/Reduction </a:t>
            </a:r>
          </a:p>
          <a:p>
            <a:pPr>
              <a:lnSpc>
                <a:spcPts val="3749"/>
              </a:lnSpc>
            </a:pPr>
            <a:endParaRPr lang="en-US" sz="2400" spc="24" dirty="0">
              <a:solidFill>
                <a:srgbClr val="5D7963"/>
              </a:solidFill>
              <a:latin typeface="Aileron"/>
            </a:endParaRPr>
          </a:p>
          <a:p>
            <a:pPr>
              <a:lnSpc>
                <a:spcPts val="3750"/>
              </a:lnSpc>
            </a:pPr>
            <a:r>
              <a:rPr lang="en-US" sz="2400" spc="25" dirty="0">
                <a:solidFill>
                  <a:srgbClr val="5D7963"/>
                </a:solidFill>
                <a:latin typeface="Aileron"/>
              </a:rPr>
              <a:t>• Operando Combined Reactor-XRD-MS Analyses for Simultaneous Determination of Consequential Changes Occurring on The Sample and its Activity/Selectivity during Reaction in Response to Temperature and Feed Composition (dry) Changes </a:t>
            </a:r>
          </a:p>
          <a:p>
            <a:pPr>
              <a:lnSpc>
                <a:spcPts val="3749"/>
              </a:lnSpc>
            </a:pPr>
            <a:endParaRPr lang="tr-TR" sz="2400" spc="24" dirty="0">
              <a:solidFill>
                <a:srgbClr val="5D7963"/>
              </a:solidFill>
              <a:latin typeface="Aileron"/>
            </a:endParaRPr>
          </a:p>
          <a:p>
            <a:pPr>
              <a:lnSpc>
                <a:spcPts val="3749"/>
              </a:lnSpc>
            </a:pPr>
            <a:r>
              <a:rPr lang="en-US" sz="2400" spc="24" dirty="0">
                <a:solidFill>
                  <a:srgbClr val="5D7963"/>
                </a:solidFill>
                <a:latin typeface="Aileron"/>
              </a:rPr>
              <a:t>• Standard Powder X-Ray Diffraction Pattern </a:t>
            </a:r>
          </a:p>
          <a:p>
            <a:pPr>
              <a:lnSpc>
                <a:spcPts val="3749"/>
              </a:lnSpc>
            </a:pPr>
            <a:endParaRPr lang="en-US" sz="2400" spc="24" dirty="0">
              <a:solidFill>
                <a:srgbClr val="5D7963"/>
              </a:solidFill>
              <a:latin typeface="Aileron"/>
            </a:endParaRPr>
          </a:p>
          <a:p>
            <a:pPr>
              <a:lnSpc>
                <a:spcPts val="3749"/>
              </a:lnSpc>
            </a:pPr>
            <a:r>
              <a:rPr lang="en-US" sz="2400" spc="24" dirty="0">
                <a:solidFill>
                  <a:srgbClr val="5D7963"/>
                </a:solidFill>
                <a:latin typeface="Aileron"/>
              </a:rPr>
              <a:t>• Qualitative Mineral Analysis </a:t>
            </a:r>
          </a:p>
          <a:p>
            <a:pPr>
              <a:lnSpc>
                <a:spcPts val="3749"/>
              </a:lnSpc>
            </a:pPr>
            <a:endParaRPr lang="en-US" sz="2400" spc="24" dirty="0">
              <a:solidFill>
                <a:srgbClr val="5D7963"/>
              </a:solidFill>
              <a:latin typeface="Aileron"/>
            </a:endParaRPr>
          </a:p>
          <a:p>
            <a:pPr>
              <a:lnSpc>
                <a:spcPts val="3749"/>
              </a:lnSpc>
            </a:pPr>
            <a:r>
              <a:rPr lang="en-US" sz="2400" spc="24" dirty="0">
                <a:solidFill>
                  <a:srgbClr val="5D7963"/>
                </a:solidFill>
                <a:latin typeface="Aileron"/>
                <a:ea typeface="Aileron"/>
              </a:rPr>
              <a:t>• Temperature-Dependent Powder X-Ray Diffraction Pattern (up to 900°C)</a:t>
            </a:r>
          </a:p>
          <a:p>
            <a:pPr>
              <a:lnSpc>
                <a:spcPts val="3749"/>
              </a:lnSpc>
            </a:pPr>
            <a:r>
              <a:rPr lang="en-US" sz="2400" spc="24" dirty="0">
                <a:solidFill>
                  <a:srgbClr val="5D7963"/>
                </a:solidFill>
                <a:latin typeface="Aileron"/>
              </a:rPr>
              <a:t> </a:t>
            </a:r>
          </a:p>
          <a:p>
            <a:pPr>
              <a:lnSpc>
                <a:spcPts val="3749"/>
              </a:lnSpc>
            </a:pPr>
            <a:r>
              <a:rPr lang="en-US" sz="2400" spc="24" dirty="0">
                <a:solidFill>
                  <a:srgbClr val="5D7963"/>
                </a:solidFill>
                <a:latin typeface="Aileron"/>
              </a:rPr>
              <a:t>• Synchronized Temperature Programmed in-situ Oxidation &amp; X-Ray Diffraction Patterns </a:t>
            </a:r>
          </a:p>
          <a:p>
            <a:pPr>
              <a:lnSpc>
                <a:spcPts val="3749"/>
              </a:lnSpc>
            </a:pPr>
            <a:endParaRPr lang="en-US" sz="2400" spc="24" dirty="0">
              <a:solidFill>
                <a:srgbClr val="5D7963"/>
              </a:solidFill>
              <a:latin typeface="Aileron"/>
            </a:endParaRPr>
          </a:p>
          <a:p>
            <a:pPr>
              <a:lnSpc>
                <a:spcPts val="3749"/>
              </a:lnSpc>
            </a:pPr>
            <a:r>
              <a:rPr lang="en-US" sz="2400" spc="24" dirty="0">
                <a:solidFill>
                  <a:srgbClr val="5D7963"/>
                </a:solidFill>
                <a:latin typeface="Aileron"/>
              </a:rPr>
              <a:t>• Synchronized Temperature Programmed in-situ Reduction &amp; X-Ray Diffraction Patterns </a:t>
            </a:r>
          </a:p>
          <a:p>
            <a:pPr>
              <a:lnSpc>
                <a:spcPts val="3749"/>
              </a:lnSpc>
            </a:pPr>
            <a:endParaRPr lang="en-US" sz="2400" spc="24" dirty="0">
              <a:solidFill>
                <a:srgbClr val="5D7963"/>
              </a:solidFill>
              <a:latin typeface="Aileron"/>
            </a:endParaRPr>
          </a:p>
          <a:p>
            <a:pPr>
              <a:lnSpc>
                <a:spcPts val="3750"/>
              </a:lnSpc>
            </a:pPr>
            <a:r>
              <a:rPr lang="en-US" sz="2400" spc="25" dirty="0">
                <a:solidFill>
                  <a:srgbClr val="5D7963"/>
                </a:solidFill>
                <a:latin typeface="Aileron"/>
              </a:rPr>
              <a:t>• Powder X-Ray Diffraction Pattern under in-situ Reaction </a:t>
            </a:r>
            <a:r>
              <a:rPr lang="en-US" sz="2400" spc="25" dirty="0" err="1">
                <a:solidFill>
                  <a:srgbClr val="5D7963"/>
                </a:solidFill>
                <a:latin typeface="Aileron"/>
              </a:rPr>
              <a:t>Conditio</a:t>
            </a:r>
            <a:r>
              <a:rPr lang="tr-TR" sz="2400" spc="25" dirty="0">
                <a:solidFill>
                  <a:srgbClr val="5D7963"/>
                </a:solidFill>
                <a:latin typeface="Aileron"/>
              </a:rPr>
              <a:t>n</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7</a:t>
              </a:r>
              <a:r>
                <a:rPr lang="tr-TR" sz="1999" dirty="0">
                  <a:solidFill>
                    <a:srgbClr val="FFFFFF"/>
                  </a:solidFill>
                  <a:latin typeface="Aileron Bold"/>
                </a:rPr>
                <a:t>6</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BC15789B-96AE-8172-6333-07299A944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Bold"/>
                </a:rPr>
                <a:t>XRD-MS</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55487" y="1621484"/>
            <a:ext cx="11103813" cy="6991350"/>
          </a:xfrm>
          <a:prstGeom prst="rect">
            <a:avLst/>
          </a:prstGeom>
        </p:spPr>
        <p:txBody>
          <a:bodyPr lIns="0" tIns="0" rIns="0" bIns="0" rtlCol="0" anchor="t">
            <a:spAutoFit/>
          </a:bodyPr>
          <a:lstStyle/>
          <a:p>
            <a:pPr>
              <a:lnSpc>
                <a:spcPts val="3749"/>
              </a:lnSpc>
            </a:pPr>
            <a:r>
              <a:rPr lang="en-US" sz="2499" spc="24">
                <a:solidFill>
                  <a:srgbClr val="5D7963"/>
                </a:solidFill>
                <a:latin typeface="Aileron"/>
              </a:rPr>
              <a:t>• Standard Point Analysis - General Spectrum Acquisition </a:t>
            </a:r>
          </a:p>
          <a:p>
            <a:pPr>
              <a:lnSpc>
                <a:spcPts val="3749"/>
              </a:lnSpc>
            </a:pPr>
            <a:endParaRPr lang="en-US" sz="2499" spc="24">
              <a:solidFill>
                <a:srgbClr val="5D7963"/>
              </a:solidFill>
              <a:latin typeface="Aileron"/>
            </a:endParaRPr>
          </a:p>
          <a:p>
            <a:pPr>
              <a:lnSpc>
                <a:spcPts val="3749"/>
              </a:lnSpc>
            </a:pPr>
            <a:r>
              <a:rPr lang="en-US" sz="2499" spc="24">
                <a:solidFill>
                  <a:srgbClr val="5D7963"/>
                </a:solidFill>
                <a:latin typeface="Aileron"/>
              </a:rPr>
              <a:t>• Standard Point Analysis - Elemental Spectrum Acquisition </a:t>
            </a:r>
          </a:p>
          <a:p>
            <a:pPr>
              <a:lnSpc>
                <a:spcPts val="3749"/>
              </a:lnSpc>
            </a:pPr>
            <a:endParaRPr lang="en-US" sz="2499" spc="24">
              <a:solidFill>
                <a:srgbClr val="5D7963"/>
              </a:solidFill>
              <a:latin typeface="Aileron"/>
            </a:endParaRPr>
          </a:p>
          <a:p>
            <a:pPr>
              <a:lnSpc>
                <a:spcPts val="3749"/>
              </a:lnSpc>
            </a:pPr>
            <a:r>
              <a:rPr lang="en-US" sz="2499" spc="24">
                <a:solidFill>
                  <a:srgbClr val="5D7963"/>
                </a:solidFill>
                <a:latin typeface="Aileron"/>
              </a:rPr>
              <a:t>• Standard Depth Profile Analysis • Standard Line Analysis </a:t>
            </a:r>
          </a:p>
          <a:p>
            <a:pPr>
              <a:lnSpc>
                <a:spcPts val="3749"/>
              </a:lnSpc>
            </a:pPr>
            <a:endParaRPr lang="en-US" sz="2499" spc="24">
              <a:solidFill>
                <a:srgbClr val="5D7963"/>
              </a:solidFill>
              <a:latin typeface="Aileron"/>
            </a:endParaRPr>
          </a:p>
          <a:p>
            <a:pPr>
              <a:lnSpc>
                <a:spcPts val="3749"/>
              </a:lnSpc>
            </a:pPr>
            <a:r>
              <a:rPr lang="en-US" sz="2499" spc="24">
                <a:solidFill>
                  <a:srgbClr val="5D7963"/>
                </a:solidFill>
                <a:latin typeface="Aileron"/>
              </a:rPr>
              <a:t>• Standard Area Analysis - Mapping </a:t>
            </a:r>
          </a:p>
          <a:p>
            <a:pPr>
              <a:lnSpc>
                <a:spcPts val="3749"/>
              </a:lnSpc>
            </a:pPr>
            <a:endParaRPr lang="en-US" sz="2499" spc="24">
              <a:solidFill>
                <a:srgbClr val="5D7963"/>
              </a:solidFill>
              <a:latin typeface="Aileron"/>
            </a:endParaRPr>
          </a:p>
          <a:p>
            <a:pPr>
              <a:lnSpc>
                <a:spcPts val="3749"/>
              </a:lnSpc>
            </a:pPr>
            <a:r>
              <a:rPr lang="en-US" sz="2499" spc="24">
                <a:solidFill>
                  <a:srgbClr val="5D7963"/>
                </a:solidFill>
                <a:latin typeface="Aileron"/>
              </a:rPr>
              <a:t>• Point Analysis with Auger Spectroscopy </a:t>
            </a:r>
          </a:p>
          <a:p>
            <a:pPr>
              <a:lnSpc>
                <a:spcPts val="3749"/>
              </a:lnSpc>
            </a:pPr>
            <a:endParaRPr lang="en-US" sz="2499" spc="24">
              <a:solidFill>
                <a:srgbClr val="5D7963"/>
              </a:solidFill>
              <a:latin typeface="Aileron"/>
            </a:endParaRPr>
          </a:p>
          <a:p>
            <a:pPr>
              <a:lnSpc>
                <a:spcPts val="3749"/>
              </a:lnSpc>
            </a:pPr>
            <a:r>
              <a:rPr lang="en-US" sz="2499" spc="24">
                <a:solidFill>
                  <a:srgbClr val="5D7963"/>
                </a:solidFill>
                <a:latin typeface="Aileron"/>
              </a:rPr>
              <a:t>• Depth Profile Analysis with Auger Spectroscopy </a:t>
            </a:r>
          </a:p>
          <a:p>
            <a:pPr>
              <a:lnSpc>
                <a:spcPts val="3749"/>
              </a:lnSpc>
            </a:pPr>
            <a:endParaRPr lang="en-US" sz="2499" spc="24">
              <a:solidFill>
                <a:srgbClr val="5D7963"/>
              </a:solidFill>
              <a:latin typeface="Aileron"/>
            </a:endParaRPr>
          </a:p>
          <a:p>
            <a:pPr>
              <a:lnSpc>
                <a:spcPts val="3749"/>
              </a:lnSpc>
            </a:pPr>
            <a:r>
              <a:rPr lang="en-US" sz="2499" spc="24">
                <a:solidFill>
                  <a:srgbClr val="5D7963"/>
                </a:solidFill>
                <a:latin typeface="Aileron"/>
              </a:rPr>
              <a:t>• Line Analysis with Auger Spectroscopy </a:t>
            </a:r>
          </a:p>
          <a:p>
            <a:pPr>
              <a:lnSpc>
                <a:spcPts val="3749"/>
              </a:lnSpc>
            </a:pPr>
            <a:endParaRPr lang="en-US" sz="2499" spc="24">
              <a:solidFill>
                <a:srgbClr val="5D7963"/>
              </a:solidFill>
              <a:latin typeface="Aileron"/>
            </a:endParaRPr>
          </a:p>
          <a:p>
            <a:pPr>
              <a:lnSpc>
                <a:spcPts val="3750"/>
              </a:lnSpc>
            </a:pPr>
            <a:r>
              <a:rPr lang="en-US" sz="2500" spc="25">
                <a:solidFill>
                  <a:srgbClr val="5D7963"/>
                </a:solidFill>
                <a:latin typeface="Aileron"/>
              </a:rPr>
              <a:t>• Area Analysis with Auger Spectroscopy - Mapping</a:t>
            </a: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7</a:t>
              </a:r>
              <a:r>
                <a:rPr lang="tr-TR" sz="1999" dirty="0">
                  <a:solidFill>
                    <a:srgbClr val="FFFFFF"/>
                  </a:solidFill>
                  <a:latin typeface="Aileron Bold"/>
                </a:rPr>
                <a:t>8</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773E81F9-E6A8-655A-B57D-8412E648B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spc="48" dirty="0">
                  <a:solidFill>
                    <a:srgbClr val="FFFFFF"/>
                  </a:solidFill>
                  <a:latin typeface="Aileron Bold"/>
                </a:rPr>
                <a:t>XPS-MS</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549001" y="386989"/>
            <a:ext cx="11103813" cy="9864880"/>
          </a:xfrm>
          <a:prstGeom prst="rect">
            <a:avLst/>
          </a:prstGeom>
        </p:spPr>
        <p:txBody>
          <a:bodyPr lIns="0" tIns="0" rIns="0" bIns="0" rtlCol="0" anchor="t">
            <a:spAutoFit/>
          </a:bodyPr>
          <a:lstStyle/>
          <a:p>
            <a:pPr>
              <a:lnSpc>
                <a:spcPts val="3749"/>
              </a:lnSpc>
            </a:pPr>
            <a:r>
              <a:rPr lang="en-US" sz="2499" spc="24" dirty="0">
                <a:solidFill>
                  <a:srgbClr val="5D7963"/>
                </a:solidFill>
                <a:latin typeface="Aileron"/>
              </a:rPr>
              <a:t>• In-situ Combined Serial Reactor-UHV Chamber (XPS, Auger, SEM/SXI) Analyses for Determination of Consequential Changes Occurring on The Sample in Response to Thermal Treatment (at Pre-Determined T levels under inert atmosphere) </a:t>
            </a:r>
          </a:p>
          <a:p>
            <a:pPr>
              <a:lnSpc>
                <a:spcPts val="3749"/>
              </a:lnSpc>
            </a:pPr>
            <a:endParaRPr lang="en-US" sz="2499" spc="24" dirty="0">
              <a:solidFill>
                <a:srgbClr val="5D7963"/>
              </a:solidFill>
              <a:latin typeface="Aileron"/>
            </a:endParaRPr>
          </a:p>
          <a:p>
            <a:pPr>
              <a:lnSpc>
                <a:spcPts val="3750"/>
              </a:lnSpc>
            </a:pPr>
            <a:r>
              <a:rPr lang="en-US" sz="2500" spc="25" dirty="0">
                <a:solidFill>
                  <a:srgbClr val="5D7963"/>
                </a:solidFill>
                <a:latin typeface="Aileron"/>
              </a:rPr>
              <a:t>• Semi-operando serial Combined Reactor-MS-XPS/Auger/SEM/SXI Analyses for Simultaneous Determination of Consequential Changes Occurring on The Sample and O₂ &amp; H₂ consumption Profiles during Temperature Programmed Oxidation (TPO) &amp; Temperature Programmed Reduction (TPR) </a:t>
            </a:r>
            <a:endParaRPr lang="tr-TR" sz="2500" spc="25" dirty="0">
              <a:solidFill>
                <a:srgbClr val="5D7963"/>
              </a:solidFill>
              <a:latin typeface="Aileron"/>
            </a:endParaRPr>
          </a:p>
          <a:p>
            <a:pPr>
              <a:lnSpc>
                <a:spcPts val="3750"/>
              </a:lnSpc>
            </a:pPr>
            <a:endParaRPr lang="tr-TR" sz="2500" spc="25" dirty="0">
              <a:solidFill>
                <a:srgbClr val="5D7963"/>
              </a:solidFill>
              <a:latin typeface="Aileron"/>
            </a:endParaRPr>
          </a:p>
          <a:p>
            <a:pPr>
              <a:lnSpc>
                <a:spcPts val="4499"/>
              </a:lnSpc>
            </a:pPr>
            <a:r>
              <a:rPr lang="en-US" sz="2499" spc="24" dirty="0">
                <a:solidFill>
                  <a:srgbClr val="5D7963"/>
                </a:solidFill>
                <a:latin typeface="Aileron"/>
              </a:rPr>
              <a:t>• Semi-operando Serial Combined Reactor-MS-XPS/Auger/SEM/SXI Analyses for Simultaneous Determination of Consequential Changes Occurring on The Sample and its Activity/Selectivity during Reaction in Response to Temperature and Feed Composition (dry) Changes </a:t>
            </a:r>
          </a:p>
          <a:p>
            <a:pPr>
              <a:lnSpc>
                <a:spcPts val="4499"/>
              </a:lnSpc>
            </a:pPr>
            <a:endParaRPr lang="en-US" sz="2499" spc="24" dirty="0">
              <a:solidFill>
                <a:srgbClr val="5D7963"/>
              </a:solidFill>
              <a:latin typeface="Aileron"/>
            </a:endParaRPr>
          </a:p>
          <a:p>
            <a:pPr>
              <a:lnSpc>
                <a:spcPts val="4499"/>
              </a:lnSpc>
            </a:pPr>
            <a:r>
              <a:rPr lang="en-US" sz="2499" spc="24" dirty="0">
                <a:solidFill>
                  <a:srgbClr val="5D7963"/>
                </a:solidFill>
                <a:latin typeface="Aileron"/>
              </a:rPr>
              <a:t>• Deconvolution of Elemental Spectra Acquired in Above-Mentioned Tests </a:t>
            </a:r>
          </a:p>
          <a:p>
            <a:pPr>
              <a:lnSpc>
                <a:spcPts val="4499"/>
              </a:lnSpc>
            </a:pPr>
            <a:endParaRPr lang="en-US" sz="2499" spc="24" dirty="0">
              <a:solidFill>
                <a:srgbClr val="5D7963"/>
              </a:solidFill>
              <a:latin typeface="Aileron"/>
            </a:endParaRPr>
          </a:p>
          <a:p>
            <a:pPr>
              <a:lnSpc>
                <a:spcPts val="4500"/>
              </a:lnSpc>
            </a:pPr>
            <a:r>
              <a:rPr lang="en-US" sz="2500" spc="25" dirty="0">
                <a:solidFill>
                  <a:srgbClr val="5D7963"/>
                </a:solidFill>
                <a:latin typeface="Aileron"/>
              </a:rPr>
              <a:t>• Calculation of Percentage Surface Composition for Point Analysis</a:t>
            </a:r>
          </a:p>
          <a:p>
            <a:pPr>
              <a:lnSpc>
                <a:spcPts val="3750"/>
              </a:lnSpc>
            </a:pPr>
            <a:endParaRPr lang="en-US" sz="2500" spc="25" dirty="0">
              <a:solidFill>
                <a:srgbClr val="5D7963"/>
              </a:solidFill>
              <a:latin typeface="Aileron"/>
            </a:endParaRP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7</a:t>
              </a:r>
              <a:r>
                <a:rPr lang="tr-TR" sz="1999" dirty="0">
                  <a:solidFill>
                    <a:srgbClr val="FFFFFF"/>
                  </a:solidFill>
                  <a:latin typeface="Aileron Bold"/>
                </a:rPr>
                <a:t>9</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ADA7F5F0-88E1-AC0B-BF99-9E4E33A02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Bold"/>
                </a:rPr>
                <a:t>XPS-MS (CONT’D)</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553200" y="2474336"/>
            <a:ext cx="10722813" cy="5700278"/>
          </a:xfrm>
          <a:prstGeom prst="rect">
            <a:avLst/>
          </a:prstGeom>
        </p:spPr>
        <p:txBody>
          <a:bodyPr wrap="square" lIns="0" tIns="0" rIns="0" bIns="0" rtlCol="0" anchor="t">
            <a:spAutoFit/>
          </a:bodyPr>
          <a:lstStyle/>
          <a:p>
            <a:pPr>
              <a:lnSpc>
                <a:spcPts val="4499"/>
              </a:lnSpc>
            </a:pPr>
            <a:r>
              <a:rPr lang="tr-TR" sz="2500" spc="25" dirty="0" err="1">
                <a:solidFill>
                  <a:srgbClr val="5D7963"/>
                </a:solidFill>
                <a:latin typeface="Aileron"/>
              </a:rPr>
              <a:t>Precise</a:t>
            </a:r>
            <a:r>
              <a:rPr lang="tr-TR" sz="2500" spc="25" dirty="0">
                <a:solidFill>
                  <a:srgbClr val="5D7963"/>
                </a:solidFill>
                <a:latin typeface="Aileron"/>
              </a:rPr>
              <a:t> </a:t>
            </a:r>
            <a:r>
              <a:rPr lang="tr-TR" sz="2500" spc="25" dirty="0" err="1">
                <a:solidFill>
                  <a:srgbClr val="5D7963"/>
                </a:solidFill>
                <a:latin typeface="Aileron"/>
              </a:rPr>
              <a:t>volume</a:t>
            </a:r>
            <a:r>
              <a:rPr lang="tr-TR" sz="2500" spc="25" dirty="0">
                <a:solidFill>
                  <a:srgbClr val="5D7963"/>
                </a:solidFill>
                <a:latin typeface="Aileron"/>
              </a:rPr>
              <a:t> </a:t>
            </a:r>
            <a:r>
              <a:rPr lang="tr-TR" sz="2500" spc="25" dirty="0" err="1">
                <a:solidFill>
                  <a:srgbClr val="5D7963"/>
                </a:solidFill>
                <a:latin typeface="Aileron"/>
              </a:rPr>
              <a:t>measurements</a:t>
            </a:r>
            <a:r>
              <a:rPr lang="tr-TR" sz="2500" spc="25" dirty="0">
                <a:solidFill>
                  <a:srgbClr val="5D7963"/>
                </a:solidFill>
                <a:latin typeface="Aileron"/>
              </a:rPr>
              <a:t> </a:t>
            </a:r>
            <a:r>
              <a:rPr lang="tr-TR" sz="2500" spc="25" dirty="0" err="1">
                <a:solidFill>
                  <a:srgbClr val="5D7963"/>
                </a:solidFill>
                <a:latin typeface="Aileron"/>
              </a:rPr>
              <a:t>and</a:t>
            </a:r>
            <a:r>
              <a:rPr lang="tr-TR" sz="2500" spc="25" dirty="0">
                <a:solidFill>
                  <a:srgbClr val="5D7963"/>
                </a:solidFill>
                <a:latin typeface="Aileron"/>
              </a:rPr>
              <a:t> </a:t>
            </a:r>
            <a:r>
              <a:rPr lang="tr-TR" sz="2500" spc="25" dirty="0" err="1">
                <a:solidFill>
                  <a:srgbClr val="5D7963"/>
                </a:solidFill>
                <a:latin typeface="Aileron"/>
              </a:rPr>
              <a:t>true</a:t>
            </a:r>
            <a:r>
              <a:rPr lang="tr-TR" sz="2500" spc="25" dirty="0">
                <a:solidFill>
                  <a:srgbClr val="5D7963"/>
                </a:solidFill>
                <a:latin typeface="Aileron"/>
              </a:rPr>
              <a:t> </a:t>
            </a:r>
            <a:r>
              <a:rPr lang="tr-TR" sz="2500" spc="25" dirty="0" err="1">
                <a:solidFill>
                  <a:srgbClr val="5D7963"/>
                </a:solidFill>
                <a:latin typeface="Aileron"/>
              </a:rPr>
              <a:t>density</a:t>
            </a:r>
            <a:r>
              <a:rPr lang="tr-TR" sz="2500" spc="25" dirty="0">
                <a:solidFill>
                  <a:srgbClr val="5D7963"/>
                </a:solidFill>
                <a:latin typeface="Aileron"/>
              </a:rPr>
              <a:t> </a:t>
            </a:r>
            <a:r>
              <a:rPr lang="tr-TR" sz="2500" spc="25" dirty="0" err="1">
                <a:solidFill>
                  <a:srgbClr val="5D7963"/>
                </a:solidFill>
                <a:latin typeface="Aileron"/>
              </a:rPr>
              <a:t>calculations</a:t>
            </a:r>
            <a:r>
              <a:rPr lang="tr-TR" sz="2500" spc="25" dirty="0">
                <a:solidFill>
                  <a:srgbClr val="5D7963"/>
                </a:solidFill>
                <a:latin typeface="Aileron"/>
              </a:rPr>
              <a:t> </a:t>
            </a:r>
            <a:r>
              <a:rPr lang="tr-TR" sz="2500" spc="25" dirty="0" err="1">
                <a:solidFill>
                  <a:srgbClr val="5D7963"/>
                </a:solidFill>
                <a:latin typeface="Aileron"/>
              </a:rPr>
              <a:t>for</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Catalysts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Powder</a:t>
            </a:r>
            <a:r>
              <a:rPr lang="tr-TR" sz="2500" spc="25" dirty="0">
                <a:solidFill>
                  <a:srgbClr val="5D7963"/>
                </a:solidFill>
                <a:latin typeface="Aileron"/>
              </a:rPr>
              <a:t> </a:t>
            </a:r>
            <a:r>
              <a:rPr lang="tr-TR" sz="2500" spc="25" dirty="0" err="1">
                <a:solidFill>
                  <a:srgbClr val="5D7963"/>
                </a:solidFill>
                <a:latin typeface="Aileron"/>
              </a:rPr>
              <a:t>Metallurgy</a:t>
            </a:r>
            <a:r>
              <a:rPr lang="tr-TR" sz="2500" spc="25" dirty="0">
                <a:solidFill>
                  <a:srgbClr val="5D7963"/>
                </a:solidFill>
                <a:latin typeface="Aileron"/>
              </a:rPr>
              <a:t> </a:t>
            </a:r>
          </a:p>
          <a:p>
            <a:pPr marL="342900" indent="-342900">
              <a:lnSpc>
                <a:spcPts val="4499"/>
              </a:lnSpc>
              <a:buFont typeface="Arial" panose="020B0604020202020204" pitchFamily="34" charset="0"/>
              <a:buChar char="•"/>
            </a:pPr>
            <a:r>
              <a:rPr lang="tr-TR" sz="2500" spc="25" dirty="0" err="1">
                <a:solidFill>
                  <a:srgbClr val="5D7963"/>
                </a:solidFill>
                <a:latin typeface="Aileron"/>
              </a:rPr>
              <a:t>Refractory</a:t>
            </a:r>
            <a:r>
              <a:rPr lang="tr-TR" sz="2500" spc="25" dirty="0">
                <a:solidFill>
                  <a:srgbClr val="5D7963"/>
                </a:solidFill>
                <a:latin typeface="Aileron"/>
              </a:rPr>
              <a:t> </a:t>
            </a:r>
            <a:r>
              <a:rPr lang="tr-TR" sz="2500" spc="25" dirty="0" err="1">
                <a:solidFill>
                  <a:srgbClr val="5D7963"/>
                </a:solidFill>
                <a:latin typeface="Aileron"/>
              </a:rPr>
              <a:t>Materials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Calcined</a:t>
            </a:r>
            <a:r>
              <a:rPr lang="tr-TR" sz="2500" spc="25" dirty="0">
                <a:solidFill>
                  <a:srgbClr val="5D7963"/>
                </a:solidFill>
                <a:latin typeface="Aileron"/>
              </a:rPr>
              <a:t> </a:t>
            </a:r>
            <a:r>
              <a:rPr lang="tr-TR" sz="2500" spc="25" dirty="0" err="1">
                <a:solidFill>
                  <a:srgbClr val="5D7963"/>
                </a:solidFill>
                <a:latin typeface="Aileron"/>
              </a:rPr>
              <a:t>Petroleum</a:t>
            </a:r>
            <a:r>
              <a:rPr lang="tr-TR" sz="2500" spc="25" dirty="0">
                <a:solidFill>
                  <a:srgbClr val="5D7963"/>
                </a:solidFill>
                <a:latin typeface="Aileron"/>
              </a:rPr>
              <a:t> </a:t>
            </a:r>
            <a:r>
              <a:rPr lang="tr-TR" sz="2500" spc="25" dirty="0" err="1">
                <a:solidFill>
                  <a:srgbClr val="5D7963"/>
                </a:solidFill>
                <a:latin typeface="Aileron"/>
              </a:rPr>
              <a:t>Coke</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Soil</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Powder</a:t>
            </a:r>
            <a:r>
              <a:rPr lang="tr-TR" sz="2500" spc="25" dirty="0">
                <a:solidFill>
                  <a:srgbClr val="5D7963"/>
                </a:solidFill>
                <a:latin typeface="Aileron"/>
              </a:rPr>
              <a:t> </a:t>
            </a:r>
            <a:r>
              <a:rPr lang="tr-TR" sz="2500" spc="25" dirty="0" err="1">
                <a:solidFill>
                  <a:srgbClr val="5D7963"/>
                </a:solidFill>
                <a:latin typeface="Aileron"/>
              </a:rPr>
              <a:t>Coatings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Clear</a:t>
            </a:r>
            <a:r>
              <a:rPr lang="tr-TR" sz="2500" spc="25" dirty="0">
                <a:solidFill>
                  <a:srgbClr val="5D7963"/>
                </a:solidFill>
                <a:latin typeface="Aileron"/>
              </a:rPr>
              <a:t> </a:t>
            </a:r>
            <a:r>
              <a:rPr lang="tr-TR" sz="2500" spc="25" dirty="0" err="1">
                <a:solidFill>
                  <a:srgbClr val="5D7963"/>
                </a:solidFill>
                <a:latin typeface="Aileron"/>
              </a:rPr>
              <a:t>or</a:t>
            </a:r>
            <a:r>
              <a:rPr lang="tr-TR" sz="2500" spc="25" dirty="0">
                <a:solidFill>
                  <a:srgbClr val="5D7963"/>
                </a:solidFill>
                <a:latin typeface="Aileron"/>
              </a:rPr>
              <a:t> </a:t>
            </a:r>
            <a:r>
              <a:rPr lang="tr-TR" sz="2500" spc="25" dirty="0" err="1">
                <a:solidFill>
                  <a:srgbClr val="5D7963"/>
                </a:solidFill>
                <a:latin typeface="Aileron"/>
              </a:rPr>
              <a:t>Pigmented</a:t>
            </a:r>
            <a:r>
              <a:rPr lang="tr-TR" sz="2500" spc="25" dirty="0">
                <a:solidFill>
                  <a:srgbClr val="5D7963"/>
                </a:solidFill>
                <a:latin typeface="Aileron"/>
              </a:rPr>
              <a:t> </a:t>
            </a:r>
            <a:r>
              <a:rPr lang="tr-TR" sz="2500" spc="25" dirty="0" err="1">
                <a:solidFill>
                  <a:srgbClr val="5D7963"/>
                </a:solidFill>
                <a:latin typeface="Aileron"/>
              </a:rPr>
              <a:t>Coatings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Rigid</a:t>
            </a:r>
            <a:r>
              <a:rPr lang="tr-TR" sz="2500" spc="25" dirty="0">
                <a:solidFill>
                  <a:srgbClr val="5D7963"/>
                </a:solidFill>
                <a:latin typeface="Aileron"/>
              </a:rPr>
              <a:t> Cellular </a:t>
            </a:r>
            <a:r>
              <a:rPr lang="tr-TR" sz="2500" spc="25" dirty="0" err="1">
                <a:solidFill>
                  <a:srgbClr val="5D7963"/>
                </a:solidFill>
                <a:latin typeface="Aileron"/>
              </a:rPr>
              <a:t>Plastics</a:t>
            </a:r>
            <a:endParaRPr lang="tr-TR" sz="2500" spc="25" dirty="0">
              <a:solidFill>
                <a:srgbClr val="5D7963"/>
              </a:solidFill>
              <a:latin typeface="Aileron"/>
            </a:endParaRPr>
          </a:p>
          <a:p>
            <a:pPr marL="342900" indent="-342900">
              <a:lnSpc>
                <a:spcPts val="4499"/>
              </a:lnSpc>
              <a:buFont typeface="Arial" panose="020B0604020202020204" pitchFamily="34" charset="0"/>
              <a:buChar char="•"/>
            </a:pPr>
            <a:r>
              <a:rPr lang="tr-TR" sz="2500" spc="25" dirty="0" err="1">
                <a:solidFill>
                  <a:srgbClr val="5D7963"/>
                </a:solidFill>
                <a:latin typeface="Aileron"/>
              </a:rPr>
              <a:t>Pharmaceuticals</a:t>
            </a:r>
            <a:endParaRPr lang="en-US" sz="2500" spc="25" dirty="0">
              <a:solidFill>
                <a:srgbClr val="5D7963"/>
              </a:solidFill>
              <a:latin typeface="Aileron"/>
            </a:endParaRP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81</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80C54ADF-E293-4E49-EBA0-CC5FA921B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452916"/>
              <a:ext cx="4659527" cy="962144"/>
            </a:xfrm>
            <a:prstGeom prst="rect">
              <a:avLst/>
            </a:prstGeom>
          </p:spPr>
          <p:txBody>
            <a:bodyPr lIns="0" tIns="0" rIns="0" bIns="0" rtlCol="0" anchor="t">
              <a:spAutoFit/>
            </a:bodyPr>
            <a:lstStyle/>
            <a:p>
              <a:pPr algn="ctr">
                <a:lnSpc>
                  <a:spcPts val="2879"/>
                </a:lnSpc>
              </a:pPr>
              <a:r>
                <a:rPr lang="tr-TR" sz="2400" spc="48" dirty="0">
                  <a:solidFill>
                    <a:srgbClr val="FFFFFF"/>
                  </a:solidFill>
                  <a:latin typeface="Aileron Bold"/>
                </a:rPr>
                <a:t>AUTOMATIC GAS PYCNOMETER</a:t>
              </a:r>
              <a:endParaRPr lang="en-US" sz="2400" spc="48" dirty="0">
                <a:solidFill>
                  <a:srgbClr val="FFFFFF"/>
                </a:solidFill>
                <a:latin typeface="Aileron Bold"/>
              </a:endParaRPr>
            </a:p>
          </p:txBody>
        </p:sp>
      </p:grpSp>
    </p:spTree>
    <p:extLst>
      <p:ext uri="{BB962C8B-B14F-4D97-AF65-F5344CB8AC3E}">
        <p14:creationId xmlns:p14="http://schemas.microsoft.com/office/powerpoint/2010/main" val="1178451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184766" y="2475939"/>
            <a:ext cx="11252561" cy="6697346"/>
          </a:xfrm>
          <a:prstGeom prst="rect">
            <a:avLst/>
          </a:prstGeom>
        </p:spPr>
        <p:txBody>
          <a:bodyPr lIns="0" tIns="0" rIns="0" bIns="0" rtlCol="0" anchor="t">
            <a:spAutoFit/>
          </a:bodyPr>
          <a:lstStyle/>
          <a:p>
            <a:pPr algn="just">
              <a:lnSpc>
                <a:spcPts val="3749"/>
              </a:lnSpc>
            </a:pPr>
            <a:r>
              <a:rPr lang="tr-TR" sz="2499" spc="24" dirty="0" err="1">
                <a:solidFill>
                  <a:srgbClr val="5D7963"/>
                </a:solidFill>
                <a:latin typeface="Aileron"/>
              </a:rPr>
              <a:t>Dynamic</a:t>
            </a:r>
            <a:r>
              <a:rPr lang="en-US" sz="2499" spc="24" dirty="0">
                <a:solidFill>
                  <a:srgbClr val="5D7963"/>
                </a:solidFill>
                <a:latin typeface="Aileron"/>
              </a:rPr>
              <a:t> Total Adsorption-Desorption </a:t>
            </a:r>
            <a:r>
              <a:rPr lang="tr-TR" sz="2499" spc="24" dirty="0" err="1">
                <a:solidFill>
                  <a:srgbClr val="5D7963"/>
                </a:solidFill>
                <a:latin typeface="Aileron"/>
              </a:rPr>
              <a:t>Breakthrough</a:t>
            </a:r>
            <a:r>
              <a:rPr lang="tr-TR" sz="2499" spc="24" dirty="0">
                <a:solidFill>
                  <a:srgbClr val="5D7963"/>
                </a:solidFill>
                <a:latin typeface="Aileron"/>
              </a:rPr>
              <a:t> </a:t>
            </a:r>
            <a:r>
              <a:rPr lang="tr-TR" sz="2499" spc="24" dirty="0" err="1">
                <a:solidFill>
                  <a:srgbClr val="5D7963"/>
                </a:solidFill>
                <a:latin typeface="Aileron"/>
              </a:rPr>
              <a:t>Curve</a:t>
            </a:r>
            <a:r>
              <a:rPr lang="en-US" sz="2499" spc="24" dirty="0">
                <a:solidFill>
                  <a:srgbClr val="5D7963"/>
                </a:solidFill>
                <a:latin typeface="Aileron"/>
              </a:rPr>
              <a:t> Acquisition</a:t>
            </a:r>
            <a:r>
              <a:rPr lang="tr-TR" sz="2499" spc="24" dirty="0">
                <a:solidFill>
                  <a:srgbClr val="5D7963"/>
                </a:solidFill>
                <a:latin typeface="Aileron"/>
              </a:rPr>
              <a:t> </a:t>
            </a:r>
            <a:r>
              <a:rPr lang="tr-TR" sz="2499" spc="24" dirty="0" err="1">
                <a:solidFill>
                  <a:srgbClr val="5D7963"/>
                </a:solidFill>
                <a:latin typeface="Aileron"/>
              </a:rPr>
              <a:t>with</a:t>
            </a:r>
            <a:r>
              <a:rPr lang="tr-TR" sz="2499" spc="24" dirty="0">
                <a:solidFill>
                  <a:srgbClr val="5D7963"/>
                </a:solidFill>
                <a:latin typeface="Aileron"/>
              </a:rPr>
              <a:t> in-</a:t>
            </a:r>
            <a:r>
              <a:rPr lang="tr-TR" sz="2499" spc="24" dirty="0" err="1">
                <a:solidFill>
                  <a:srgbClr val="5D7963"/>
                </a:solidFill>
                <a:latin typeface="Aileron"/>
              </a:rPr>
              <a:t>situ</a:t>
            </a:r>
            <a:r>
              <a:rPr lang="tr-TR" sz="2499" spc="24" dirty="0">
                <a:solidFill>
                  <a:srgbClr val="5D7963"/>
                </a:solidFill>
                <a:latin typeface="Aileron"/>
              </a:rPr>
              <a:t> </a:t>
            </a:r>
            <a:r>
              <a:rPr lang="tr-TR" sz="2499" spc="24" dirty="0" err="1">
                <a:solidFill>
                  <a:srgbClr val="5D7963"/>
                </a:solidFill>
                <a:latin typeface="Aileron"/>
              </a:rPr>
              <a:t>sample</a:t>
            </a:r>
            <a:r>
              <a:rPr lang="tr-TR" sz="2499" spc="24" dirty="0">
                <a:solidFill>
                  <a:srgbClr val="5D7963"/>
                </a:solidFill>
                <a:latin typeface="Aileron"/>
              </a:rPr>
              <a:t> </a:t>
            </a:r>
            <a:r>
              <a:rPr lang="tr-TR" sz="2499" spc="24" dirty="0" err="1">
                <a:solidFill>
                  <a:srgbClr val="5D7963"/>
                </a:solidFill>
                <a:latin typeface="Aileron"/>
              </a:rPr>
              <a:t>preparation</a:t>
            </a:r>
            <a:r>
              <a:rPr lang="en-US" sz="2499" spc="24" dirty="0">
                <a:solidFill>
                  <a:srgbClr val="5D7963"/>
                </a:solidFill>
                <a:latin typeface="Aileron"/>
              </a:rPr>
              <a:t>; </a:t>
            </a:r>
          </a:p>
          <a:p>
            <a:pPr marL="539749" lvl="1" indent="-269875" algn="just">
              <a:lnSpc>
                <a:spcPts val="3749"/>
              </a:lnSpc>
              <a:buFont typeface="Arial"/>
              <a:buChar char="•"/>
            </a:pPr>
            <a:r>
              <a:rPr lang="tr-TR" sz="2499" spc="24" dirty="0">
                <a:solidFill>
                  <a:srgbClr val="5D7963"/>
                </a:solidFill>
                <a:latin typeface="Aileron"/>
              </a:rPr>
              <a:t>1-30</a:t>
            </a:r>
            <a:r>
              <a:rPr lang="en-US" sz="2499" spc="24" dirty="0">
                <a:solidFill>
                  <a:srgbClr val="5D7963"/>
                </a:solidFill>
                <a:latin typeface="Aileron"/>
              </a:rPr>
              <a:t> bar</a:t>
            </a:r>
          </a:p>
          <a:p>
            <a:pPr marL="539749" lvl="1" indent="-269875" algn="just">
              <a:lnSpc>
                <a:spcPts val="3749"/>
              </a:lnSpc>
              <a:buFont typeface="Arial"/>
              <a:buChar char="•"/>
            </a:pPr>
            <a:r>
              <a:rPr lang="en-US" sz="2499" spc="24" dirty="0">
                <a:solidFill>
                  <a:srgbClr val="5D7963"/>
                </a:solidFill>
                <a:latin typeface="Aileron"/>
              </a:rPr>
              <a:t>Single </a:t>
            </a:r>
            <a:r>
              <a:rPr lang="tr-TR" sz="2499" spc="24" dirty="0">
                <a:solidFill>
                  <a:srgbClr val="5D7963"/>
                </a:solidFill>
                <a:latin typeface="Aileron"/>
              </a:rPr>
              <a:t>g</a:t>
            </a:r>
            <a:r>
              <a:rPr lang="en-US" sz="2499" spc="24" dirty="0">
                <a:solidFill>
                  <a:srgbClr val="5D7963"/>
                </a:solidFill>
                <a:latin typeface="Aileron"/>
              </a:rPr>
              <a:t>as </a:t>
            </a:r>
          </a:p>
          <a:p>
            <a:pPr marL="539750" lvl="1" indent="-269875" algn="just">
              <a:lnSpc>
                <a:spcPts val="3750"/>
              </a:lnSpc>
              <a:buFont typeface="Arial"/>
              <a:buChar char="•"/>
            </a:pPr>
            <a:r>
              <a:rPr lang="en-US" sz="2500" spc="25" dirty="0">
                <a:solidFill>
                  <a:srgbClr val="5D7963"/>
                </a:solidFill>
                <a:latin typeface="Aileron"/>
              </a:rPr>
              <a:t>Wet or </a:t>
            </a:r>
            <a:r>
              <a:rPr lang="tr-TR" sz="2500" spc="25" dirty="0">
                <a:solidFill>
                  <a:srgbClr val="5D7963"/>
                </a:solidFill>
                <a:latin typeface="Aileron"/>
              </a:rPr>
              <a:t>d</a:t>
            </a:r>
            <a:r>
              <a:rPr lang="en-US" sz="2500" spc="25" dirty="0" err="1">
                <a:solidFill>
                  <a:srgbClr val="5D7963"/>
                </a:solidFill>
                <a:latin typeface="Aileron"/>
              </a:rPr>
              <a:t>ry</a:t>
            </a:r>
            <a:r>
              <a:rPr lang="en-US" sz="2500" spc="25" dirty="0">
                <a:solidFill>
                  <a:srgbClr val="5D7963"/>
                </a:solidFill>
                <a:latin typeface="Aileron"/>
              </a:rPr>
              <a:t> </a:t>
            </a:r>
            <a:r>
              <a:rPr lang="tr-TR" sz="2500" spc="25" dirty="0">
                <a:solidFill>
                  <a:srgbClr val="5D7963"/>
                </a:solidFill>
                <a:latin typeface="Aileron"/>
              </a:rPr>
              <a:t>m</a:t>
            </a:r>
            <a:r>
              <a:rPr lang="en-US" sz="2500" spc="25" dirty="0" err="1">
                <a:solidFill>
                  <a:srgbClr val="5D7963"/>
                </a:solidFill>
                <a:latin typeface="Aileron"/>
              </a:rPr>
              <a:t>ulti</a:t>
            </a:r>
            <a:r>
              <a:rPr lang="en-US" sz="2500" spc="25" dirty="0">
                <a:solidFill>
                  <a:srgbClr val="5D7963"/>
                </a:solidFill>
                <a:latin typeface="Aileron"/>
              </a:rPr>
              <a:t>-gas </a:t>
            </a:r>
            <a:r>
              <a:rPr lang="tr-TR" sz="2500" spc="25" dirty="0">
                <a:solidFill>
                  <a:srgbClr val="5D7963"/>
                </a:solidFill>
                <a:latin typeface="Aileron"/>
              </a:rPr>
              <a:t>m</a:t>
            </a:r>
            <a:r>
              <a:rPr lang="en-US" sz="2500" spc="25" dirty="0" err="1">
                <a:solidFill>
                  <a:srgbClr val="5D7963"/>
                </a:solidFill>
                <a:latin typeface="Aileron"/>
              </a:rPr>
              <a:t>ixtures</a:t>
            </a:r>
            <a:endParaRPr lang="tr-TR" sz="2500" spc="25" dirty="0">
              <a:solidFill>
                <a:srgbClr val="5D7963"/>
              </a:solidFill>
              <a:latin typeface="Aileron"/>
            </a:endParaRPr>
          </a:p>
          <a:p>
            <a:pPr indent="-187325" algn="just">
              <a:lnSpc>
                <a:spcPts val="3750"/>
              </a:lnSpc>
            </a:pPr>
            <a:endParaRPr lang="tr-TR" sz="2499" spc="24" dirty="0">
              <a:solidFill>
                <a:srgbClr val="5D7963"/>
              </a:solidFill>
              <a:latin typeface="Aileron"/>
            </a:endParaRPr>
          </a:p>
          <a:p>
            <a:pPr indent="-187325" algn="just">
              <a:lnSpc>
                <a:spcPts val="3750"/>
              </a:lnSpc>
            </a:pPr>
            <a:r>
              <a:rPr lang="tr-TR" sz="2499" spc="24" dirty="0" err="1">
                <a:solidFill>
                  <a:srgbClr val="5D7963"/>
                </a:solidFill>
                <a:latin typeface="Aileron"/>
              </a:rPr>
              <a:t>Breakthrough</a:t>
            </a:r>
            <a:r>
              <a:rPr lang="tr-TR" sz="2499" spc="24" dirty="0">
                <a:solidFill>
                  <a:srgbClr val="5D7963"/>
                </a:solidFill>
                <a:latin typeface="Aileron"/>
              </a:rPr>
              <a:t> </a:t>
            </a:r>
            <a:r>
              <a:rPr lang="tr-TR" sz="2499" spc="24" dirty="0" err="1">
                <a:solidFill>
                  <a:srgbClr val="5D7963"/>
                </a:solidFill>
                <a:latin typeface="Aileron"/>
              </a:rPr>
              <a:t>curve</a:t>
            </a:r>
            <a:r>
              <a:rPr lang="tr-TR" sz="2499" spc="24" dirty="0">
                <a:solidFill>
                  <a:srgbClr val="5D7963"/>
                </a:solidFill>
                <a:latin typeface="Aileron"/>
              </a:rPr>
              <a:t> </a:t>
            </a:r>
            <a:r>
              <a:rPr lang="tr-TR" sz="2499" spc="24" dirty="0" err="1">
                <a:solidFill>
                  <a:srgbClr val="5D7963"/>
                </a:solidFill>
                <a:latin typeface="Aileron"/>
              </a:rPr>
              <a:t>analysis</a:t>
            </a:r>
            <a:r>
              <a:rPr lang="tr-TR" sz="2499" spc="24" dirty="0">
                <a:solidFill>
                  <a:srgbClr val="5D7963"/>
                </a:solidFill>
                <a:latin typeface="Aileron"/>
              </a:rPr>
              <a:t> </a:t>
            </a:r>
            <a:r>
              <a:rPr lang="tr-TR" sz="2499" spc="24" dirty="0" err="1">
                <a:solidFill>
                  <a:srgbClr val="5D7963"/>
                </a:solidFill>
                <a:latin typeface="Aileron"/>
              </a:rPr>
              <a:t>for</a:t>
            </a:r>
            <a:r>
              <a:rPr lang="tr-TR" sz="2499" spc="24" dirty="0">
                <a:solidFill>
                  <a:srgbClr val="5D7963"/>
                </a:solidFill>
                <a:latin typeface="Aileron"/>
              </a:rPr>
              <a:t> </a:t>
            </a:r>
            <a:r>
              <a:rPr lang="tr-TR" sz="2499" spc="24" dirty="0" err="1">
                <a:solidFill>
                  <a:srgbClr val="5D7963"/>
                </a:solidFill>
                <a:latin typeface="Aileron"/>
              </a:rPr>
              <a:t>both</a:t>
            </a:r>
            <a:r>
              <a:rPr lang="tr-TR" sz="2499" spc="24" dirty="0">
                <a:solidFill>
                  <a:srgbClr val="5D7963"/>
                </a:solidFill>
                <a:latin typeface="Aileron"/>
              </a:rPr>
              <a:t> </a:t>
            </a:r>
            <a:r>
              <a:rPr lang="tr-TR" sz="2499" spc="24" dirty="0" err="1">
                <a:solidFill>
                  <a:srgbClr val="5D7963"/>
                </a:solidFill>
                <a:latin typeface="Aileron"/>
              </a:rPr>
              <a:t>single</a:t>
            </a:r>
            <a:r>
              <a:rPr lang="tr-TR" sz="2499" spc="24" dirty="0">
                <a:solidFill>
                  <a:srgbClr val="5D7963"/>
                </a:solidFill>
                <a:latin typeface="Aileron"/>
              </a:rPr>
              <a:t>- </a:t>
            </a:r>
            <a:r>
              <a:rPr lang="tr-TR" sz="2499" spc="24" dirty="0" err="1">
                <a:solidFill>
                  <a:srgbClr val="5D7963"/>
                </a:solidFill>
                <a:latin typeface="Aileron"/>
              </a:rPr>
              <a:t>and</a:t>
            </a:r>
            <a:r>
              <a:rPr lang="tr-TR" sz="2499" spc="24" dirty="0">
                <a:solidFill>
                  <a:srgbClr val="5D7963"/>
                </a:solidFill>
                <a:latin typeface="Aileron"/>
              </a:rPr>
              <a:t> </a:t>
            </a:r>
            <a:r>
              <a:rPr lang="tr-TR" sz="2499" spc="24" dirty="0" err="1">
                <a:solidFill>
                  <a:srgbClr val="5D7963"/>
                </a:solidFill>
                <a:latin typeface="Aileron"/>
              </a:rPr>
              <a:t>multi-component</a:t>
            </a:r>
            <a:r>
              <a:rPr lang="tr-TR" sz="2499" spc="24" dirty="0">
                <a:solidFill>
                  <a:srgbClr val="5D7963"/>
                </a:solidFill>
                <a:latin typeface="Aileron"/>
              </a:rPr>
              <a:t> </a:t>
            </a:r>
            <a:endParaRPr lang="en-US" sz="2499" spc="24" dirty="0">
              <a:solidFill>
                <a:srgbClr val="5D7963"/>
              </a:solidFill>
              <a:latin typeface="Aileron"/>
            </a:endParaRPr>
          </a:p>
          <a:p>
            <a:pPr marL="539750" lvl="1" indent="-269875" algn="just">
              <a:lnSpc>
                <a:spcPts val="3750"/>
              </a:lnSpc>
              <a:buFont typeface="Arial"/>
              <a:buChar char="•"/>
            </a:pPr>
            <a:endParaRPr lang="tr-TR" sz="2500" spc="25" dirty="0">
              <a:solidFill>
                <a:srgbClr val="5D7963"/>
              </a:solidFill>
              <a:latin typeface="Aileron"/>
            </a:endParaRPr>
          </a:p>
          <a:p>
            <a:pPr indent="-187325" algn="just">
              <a:lnSpc>
                <a:spcPts val="3750"/>
              </a:lnSpc>
            </a:pPr>
            <a:r>
              <a:rPr lang="tr-TR" sz="2500" spc="25" dirty="0" err="1">
                <a:solidFill>
                  <a:srgbClr val="5D7963"/>
                </a:solidFill>
                <a:latin typeface="Aileron"/>
              </a:rPr>
              <a:t>Determination</a:t>
            </a:r>
            <a:r>
              <a:rPr lang="tr-TR" sz="2500" spc="25" dirty="0">
                <a:solidFill>
                  <a:srgbClr val="5D7963"/>
                </a:solidFill>
                <a:latin typeface="Aileron"/>
              </a:rPr>
              <a:t> of </a:t>
            </a:r>
            <a:r>
              <a:rPr lang="tr-TR" sz="2500" spc="25" dirty="0" err="1">
                <a:solidFill>
                  <a:srgbClr val="5D7963"/>
                </a:solidFill>
                <a:latin typeface="Aileron"/>
              </a:rPr>
              <a:t>adsorption</a:t>
            </a:r>
            <a:r>
              <a:rPr lang="tr-TR" sz="2500" spc="25" dirty="0">
                <a:solidFill>
                  <a:srgbClr val="5D7963"/>
                </a:solidFill>
                <a:latin typeface="Aileron"/>
              </a:rPr>
              <a:t> </a:t>
            </a:r>
            <a:r>
              <a:rPr lang="tr-TR" sz="2500" spc="25" dirty="0" err="1">
                <a:solidFill>
                  <a:srgbClr val="5D7963"/>
                </a:solidFill>
                <a:latin typeface="Aileron"/>
              </a:rPr>
              <a:t>capacites</a:t>
            </a:r>
            <a:r>
              <a:rPr lang="tr-TR" sz="2500" spc="25" dirty="0">
                <a:solidFill>
                  <a:srgbClr val="5D7963"/>
                </a:solidFill>
                <a:latin typeface="Aileron"/>
              </a:rPr>
              <a:t> </a:t>
            </a:r>
            <a:r>
              <a:rPr lang="tr-TR" sz="2500" spc="25" dirty="0" err="1">
                <a:solidFill>
                  <a:srgbClr val="5D7963"/>
                </a:solidFill>
                <a:latin typeface="Aileron"/>
              </a:rPr>
              <a:t>via</a:t>
            </a:r>
            <a:r>
              <a:rPr lang="tr-TR" sz="2500" spc="25" dirty="0">
                <a:solidFill>
                  <a:srgbClr val="5D7963"/>
                </a:solidFill>
                <a:latin typeface="Aileron"/>
              </a:rPr>
              <a:t> </a:t>
            </a:r>
            <a:r>
              <a:rPr lang="tr-TR" sz="2500" spc="25" dirty="0" err="1">
                <a:solidFill>
                  <a:srgbClr val="5D7963"/>
                </a:solidFill>
                <a:latin typeface="Aileron"/>
              </a:rPr>
              <a:t>breakthrough</a:t>
            </a:r>
            <a:r>
              <a:rPr lang="tr-TR" sz="2500" spc="25" dirty="0">
                <a:solidFill>
                  <a:srgbClr val="5D7963"/>
                </a:solidFill>
                <a:latin typeface="Aileron"/>
              </a:rPr>
              <a:t> </a:t>
            </a:r>
            <a:r>
              <a:rPr lang="tr-TR" sz="2500" spc="25" dirty="0" err="1">
                <a:solidFill>
                  <a:srgbClr val="5D7963"/>
                </a:solidFill>
                <a:latin typeface="Aileron"/>
              </a:rPr>
              <a:t>curves</a:t>
            </a:r>
            <a:r>
              <a:rPr lang="tr-TR" sz="2500" spc="25" dirty="0">
                <a:solidFill>
                  <a:srgbClr val="5D7963"/>
                </a:solidFill>
                <a:latin typeface="Aileron"/>
              </a:rPr>
              <a:t> </a:t>
            </a:r>
            <a:r>
              <a:rPr lang="tr-TR" sz="2500" spc="25" dirty="0" err="1">
                <a:solidFill>
                  <a:srgbClr val="5D7963"/>
                </a:solidFill>
                <a:latin typeface="Aileron"/>
              </a:rPr>
              <a:t>obtained</a:t>
            </a:r>
            <a:endParaRPr lang="tr-TR" sz="2500" spc="25" dirty="0">
              <a:solidFill>
                <a:srgbClr val="5D7963"/>
              </a:solidFill>
              <a:latin typeface="Aileron"/>
            </a:endParaRPr>
          </a:p>
          <a:p>
            <a:pPr algn="just">
              <a:lnSpc>
                <a:spcPts val="3749"/>
              </a:lnSpc>
            </a:pPr>
            <a:endParaRPr lang="en-US" sz="2499" spc="24" dirty="0">
              <a:solidFill>
                <a:srgbClr val="5D7963"/>
              </a:solidFill>
              <a:latin typeface="Aileron"/>
            </a:endParaRPr>
          </a:p>
          <a:p>
            <a:pPr algn="just">
              <a:lnSpc>
                <a:spcPts val="3750"/>
              </a:lnSpc>
            </a:pPr>
            <a:r>
              <a:rPr lang="tr-TR" sz="2500" spc="25" dirty="0" err="1">
                <a:solidFill>
                  <a:srgbClr val="5D7963"/>
                </a:solidFill>
                <a:latin typeface="Aileron"/>
              </a:rPr>
              <a:t>Determination</a:t>
            </a:r>
            <a:r>
              <a:rPr lang="tr-TR" sz="2500" spc="25" dirty="0">
                <a:solidFill>
                  <a:srgbClr val="5D7963"/>
                </a:solidFill>
                <a:latin typeface="Aileron"/>
              </a:rPr>
              <a:t> of </a:t>
            </a:r>
            <a:r>
              <a:rPr lang="tr-TR" sz="2500" spc="25" dirty="0" err="1">
                <a:solidFill>
                  <a:srgbClr val="5D7963"/>
                </a:solidFill>
                <a:latin typeface="Aileron"/>
              </a:rPr>
              <a:t>adsorption</a:t>
            </a:r>
            <a:r>
              <a:rPr lang="tr-TR" sz="2500" spc="25" dirty="0">
                <a:solidFill>
                  <a:srgbClr val="5D7963"/>
                </a:solidFill>
                <a:latin typeface="Aileron"/>
              </a:rPr>
              <a:t> </a:t>
            </a:r>
            <a:r>
              <a:rPr lang="tr-TR" sz="2500" spc="25" dirty="0" err="1">
                <a:solidFill>
                  <a:srgbClr val="5D7963"/>
                </a:solidFill>
                <a:latin typeface="Aileron"/>
              </a:rPr>
              <a:t>selectivity</a:t>
            </a:r>
            <a:r>
              <a:rPr lang="tr-TR" sz="2500" spc="25" dirty="0">
                <a:solidFill>
                  <a:srgbClr val="5D7963"/>
                </a:solidFill>
                <a:latin typeface="Aileron"/>
              </a:rPr>
              <a:t> </a:t>
            </a:r>
            <a:r>
              <a:rPr lang="tr-TR" sz="2500" spc="25" dirty="0" err="1">
                <a:solidFill>
                  <a:srgbClr val="5D7963"/>
                </a:solidFill>
                <a:latin typeface="Aileron"/>
              </a:rPr>
              <a:t>for</a:t>
            </a:r>
            <a:r>
              <a:rPr lang="tr-TR" sz="2500" spc="25" dirty="0">
                <a:solidFill>
                  <a:srgbClr val="5D7963"/>
                </a:solidFill>
                <a:latin typeface="Aileron"/>
              </a:rPr>
              <a:t> </a:t>
            </a:r>
            <a:r>
              <a:rPr lang="tr-TR" sz="2500" spc="25" dirty="0" err="1">
                <a:solidFill>
                  <a:srgbClr val="5D7963"/>
                </a:solidFill>
                <a:latin typeface="Aileron"/>
              </a:rPr>
              <a:t>multi-component</a:t>
            </a:r>
            <a:r>
              <a:rPr lang="tr-TR" sz="2500" spc="25" dirty="0">
                <a:solidFill>
                  <a:srgbClr val="5D7963"/>
                </a:solidFill>
                <a:latin typeface="Aileron"/>
              </a:rPr>
              <a:t> </a:t>
            </a:r>
            <a:r>
              <a:rPr lang="tr-TR" sz="2500" spc="25" dirty="0" err="1">
                <a:solidFill>
                  <a:srgbClr val="5D7963"/>
                </a:solidFill>
                <a:latin typeface="Aileron"/>
              </a:rPr>
              <a:t>gas</a:t>
            </a:r>
            <a:r>
              <a:rPr lang="tr-TR" sz="2500" spc="25" dirty="0">
                <a:solidFill>
                  <a:srgbClr val="5D7963"/>
                </a:solidFill>
                <a:latin typeface="Aileron"/>
              </a:rPr>
              <a:t> </a:t>
            </a:r>
            <a:r>
              <a:rPr lang="tr-TR" sz="2500" spc="25" dirty="0" err="1">
                <a:solidFill>
                  <a:srgbClr val="5D7963"/>
                </a:solidFill>
                <a:latin typeface="Aileron"/>
              </a:rPr>
              <a:t>adsorptions</a:t>
            </a:r>
            <a:r>
              <a:rPr lang="tr-TR" sz="2500" spc="25" dirty="0">
                <a:solidFill>
                  <a:srgbClr val="5D7963"/>
                </a:solidFill>
                <a:latin typeface="Aileron"/>
              </a:rPr>
              <a:t>, </a:t>
            </a:r>
            <a:r>
              <a:rPr lang="tr-TR" sz="2500" spc="25" dirty="0" err="1">
                <a:solidFill>
                  <a:srgbClr val="5D7963"/>
                </a:solidFill>
                <a:latin typeface="Aileron"/>
              </a:rPr>
              <a:t>and</a:t>
            </a:r>
            <a:r>
              <a:rPr lang="tr-TR" sz="2500" spc="25" dirty="0">
                <a:solidFill>
                  <a:srgbClr val="5D7963"/>
                </a:solidFill>
                <a:latin typeface="Aileron"/>
              </a:rPr>
              <a:t> </a:t>
            </a:r>
            <a:r>
              <a:rPr lang="tr-TR" sz="2500" spc="25" dirty="0" err="1">
                <a:solidFill>
                  <a:srgbClr val="5D7963"/>
                </a:solidFill>
                <a:latin typeface="Aileron"/>
              </a:rPr>
              <a:t>evaluation</a:t>
            </a:r>
            <a:r>
              <a:rPr lang="tr-TR" sz="2500" spc="25" dirty="0">
                <a:solidFill>
                  <a:srgbClr val="5D7963"/>
                </a:solidFill>
                <a:latin typeface="Aileron"/>
              </a:rPr>
              <a:t> of </a:t>
            </a:r>
            <a:r>
              <a:rPr lang="tr-TR" sz="2500" spc="25" dirty="0" err="1">
                <a:solidFill>
                  <a:srgbClr val="5D7963"/>
                </a:solidFill>
                <a:latin typeface="Aileron"/>
              </a:rPr>
              <a:t>preferential</a:t>
            </a:r>
            <a:r>
              <a:rPr lang="tr-TR" sz="2500" spc="25" dirty="0">
                <a:solidFill>
                  <a:srgbClr val="5D7963"/>
                </a:solidFill>
                <a:latin typeface="Aileron"/>
              </a:rPr>
              <a:t> </a:t>
            </a:r>
            <a:r>
              <a:rPr lang="tr-TR" sz="2500" spc="25" dirty="0" err="1">
                <a:solidFill>
                  <a:srgbClr val="5D7963"/>
                </a:solidFill>
                <a:latin typeface="Aileron"/>
              </a:rPr>
              <a:t>or</a:t>
            </a:r>
            <a:r>
              <a:rPr lang="tr-TR" sz="2500" spc="25" dirty="0">
                <a:solidFill>
                  <a:srgbClr val="5D7963"/>
                </a:solidFill>
                <a:latin typeface="Aileron"/>
              </a:rPr>
              <a:t> </a:t>
            </a:r>
            <a:r>
              <a:rPr lang="tr-TR" sz="2500" spc="25" dirty="0" err="1">
                <a:solidFill>
                  <a:srgbClr val="5D7963"/>
                </a:solidFill>
                <a:latin typeface="Aileron"/>
              </a:rPr>
              <a:t>competitive</a:t>
            </a:r>
            <a:r>
              <a:rPr lang="tr-TR" sz="2500" spc="25" dirty="0">
                <a:solidFill>
                  <a:srgbClr val="5D7963"/>
                </a:solidFill>
                <a:latin typeface="Aileron"/>
              </a:rPr>
              <a:t> </a:t>
            </a:r>
            <a:r>
              <a:rPr lang="tr-TR" sz="2500" spc="25" dirty="0" err="1">
                <a:solidFill>
                  <a:srgbClr val="5D7963"/>
                </a:solidFill>
                <a:latin typeface="Aileron"/>
              </a:rPr>
              <a:t>adsorption</a:t>
            </a:r>
            <a:r>
              <a:rPr lang="tr-TR" sz="2500" spc="25" dirty="0">
                <a:solidFill>
                  <a:srgbClr val="5D7963"/>
                </a:solidFill>
                <a:latin typeface="Aileron"/>
              </a:rPr>
              <a:t> </a:t>
            </a:r>
            <a:r>
              <a:rPr lang="tr-TR" sz="2500" spc="25" dirty="0" err="1">
                <a:solidFill>
                  <a:srgbClr val="5D7963"/>
                </a:solidFill>
                <a:latin typeface="Aileron"/>
              </a:rPr>
              <a:t>characteristics</a:t>
            </a:r>
            <a:endParaRPr lang="en-US" sz="2500" spc="25" dirty="0">
              <a:solidFill>
                <a:srgbClr val="5D7963"/>
              </a:solidFill>
              <a:latin typeface="Aileron"/>
            </a:endParaRPr>
          </a:p>
          <a:p>
            <a:pPr marL="269874" lvl="1" algn="just">
              <a:lnSpc>
                <a:spcPts val="3749"/>
              </a:lnSpc>
            </a:pPr>
            <a:endParaRPr lang="en-US" sz="2499" spc="24" dirty="0">
              <a:solidFill>
                <a:srgbClr val="5D7963"/>
              </a:solidFill>
              <a:latin typeface="Aileron"/>
            </a:endParaRPr>
          </a:p>
          <a:p>
            <a:pPr marL="539750" lvl="1" indent="-269875" algn="just">
              <a:lnSpc>
                <a:spcPts val="3750"/>
              </a:lnSpc>
              <a:buFont typeface="Arial"/>
              <a:buChar char="•"/>
            </a:pPr>
            <a:endParaRPr lang="en-US" sz="2500" spc="25" dirty="0">
              <a:solidFill>
                <a:srgbClr val="5D7963"/>
              </a:solidFill>
              <a:latin typeface="Aileron"/>
            </a:endParaRPr>
          </a:p>
        </p:txBody>
      </p:sp>
      <p:grpSp>
        <p:nvGrpSpPr>
          <p:cNvPr id="7" name="Group 7"/>
          <p:cNvGrpSpPr/>
          <p:nvPr/>
        </p:nvGrpSpPr>
        <p:grpSpPr>
          <a:xfrm>
            <a:off x="17143420" y="9586538"/>
            <a:ext cx="587815" cy="558423"/>
            <a:chOff x="0" y="0"/>
            <a:chExt cx="154815" cy="147074"/>
          </a:xfrm>
        </p:grpSpPr>
        <p:sp>
          <p:nvSpPr>
            <p:cNvPr id="8" name="Freeform 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9" name="TextBox 9"/>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82</a:t>
              </a:r>
              <a:endParaRPr lang="en-US" sz="1999" dirty="0">
                <a:solidFill>
                  <a:srgbClr val="FFFFFF"/>
                </a:solidFill>
                <a:latin typeface="Aileron Bold"/>
              </a:endParaRPr>
            </a:p>
          </p:txBody>
        </p:sp>
      </p:grpSp>
      <p:pic>
        <p:nvPicPr>
          <p:cNvPr id="10" name="Resim 9" descr="bitki, dış mekan, ağaç, ağaçlık arazi içeren bir resim&#10;&#10;Yapay zeka tarafından oluşturulan içerik yanlış olabilir.">
            <a:extLst>
              <a:ext uri="{FF2B5EF4-FFF2-40B4-BE49-F238E27FC236}">
                <a16:creationId xmlns:a16="http://schemas.microsoft.com/office/drawing/2014/main" id="{F067D986-0AC3-6021-6D3B-8803E5B6B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 y="-38100"/>
            <a:ext cx="5632133" cy="10325100"/>
          </a:xfrm>
          <a:prstGeom prst="rect">
            <a:avLst/>
          </a:prstGeom>
        </p:spPr>
      </p:pic>
      <p:grpSp>
        <p:nvGrpSpPr>
          <p:cNvPr id="11" name="Group 3"/>
          <p:cNvGrpSpPr/>
          <p:nvPr/>
        </p:nvGrpSpPr>
        <p:grpSpPr>
          <a:xfrm>
            <a:off x="1549364" y="4499013"/>
            <a:ext cx="4074836" cy="1288975"/>
            <a:chOff x="0" y="0"/>
            <a:chExt cx="5433114" cy="1718633"/>
          </a:xfrm>
        </p:grpSpPr>
        <p:sp>
          <p:nvSpPr>
            <p:cNvPr id="12" name="AutoShape 4"/>
            <p:cNvSpPr/>
            <p:nvPr/>
          </p:nvSpPr>
          <p:spPr>
            <a:xfrm>
              <a:off x="0" y="0"/>
              <a:ext cx="5433114" cy="1718633"/>
            </a:xfrm>
            <a:prstGeom prst="rect">
              <a:avLst/>
            </a:prstGeom>
            <a:solidFill>
              <a:srgbClr val="5D7963"/>
            </a:solidFill>
          </p:spPr>
          <p:txBody>
            <a:bodyPr/>
            <a:lstStyle/>
            <a:p>
              <a:endParaRPr lang="en-US"/>
            </a:p>
          </p:txBody>
        </p:sp>
        <p:sp>
          <p:nvSpPr>
            <p:cNvPr id="13" name="TextBox 5"/>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tr-TR" sz="2400" spc="48" dirty="0">
                  <a:solidFill>
                    <a:srgbClr val="FFFFFF"/>
                  </a:solidFill>
                  <a:latin typeface="Aileron Bold"/>
                </a:rPr>
                <a:t>BTA</a:t>
              </a:r>
              <a:r>
                <a:rPr lang="en-US" sz="2400" spc="48" dirty="0">
                  <a:solidFill>
                    <a:srgbClr val="FFFFFF"/>
                  </a:solidFill>
                  <a:latin typeface="Aileron Bold"/>
                </a:rPr>
                <a:t>-MS</a:t>
              </a:r>
            </a:p>
          </p:txBody>
        </p:sp>
      </p:grpSp>
    </p:spTree>
    <p:extLst>
      <p:ext uri="{BB962C8B-B14F-4D97-AF65-F5344CB8AC3E}">
        <p14:creationId xmlns:p14="http://schemas.microsoft.com/office/powerpoint/2010/main" val="71182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143420" y="9586538"/>
            <a:ext cx="587815" cy="558423"/>
            <a:chOff x="0" y="0"/>
            <a:chExt cx="154815" cy="147074"/>
          </a:xfrm>
        </p:grpSpPr>
        <p:sp>
          <p:nvSpPr>
            <p:cNvPr id="4" name="Freeform 4"/>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5" name="TextBox 5"/>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83</a:t>
              </a:r>
              <a:endParaRPr lang="en-US" sz="1999" dirty="0">
                <a:solidFill>
                  <a:srgbClr val="FFFFFF"/>
                </a:solidFill>
                <a:latin typeface="Aileron Bold"/>
              </a:endParaRPr>
            </a:p>
          </p:txBody>
        </p:sp>
      </p:grpSp>
      <p:pic>
        <p:nvPicPr>
          <p:cNvPr id="10" name="Resim 9" descr="dış mekan, bitki, tropik ve alt tropik kozalaklı ormanlar, sis içeren bir resim&#10;&#10;Yapay zeka tarafından oluşturulan içerik yanlış olabilir.">
            <a:extLst>
              <a:ext uri="{FF2B5EF4-FFF2-40B4-BE49-F238E27FC236}">
                <a16:creationId xmlns:a16="http://schemas.microsoft.com/office/drawing/2014/main" id="{1A6E8EB4-0025-2826-7772-DF8880A43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400" y="-1800"/>
            <a:ext cx="9145600" cy="10288800"/>
          </a:xfrm>
          <a:prstGeom prst="rect">
            <a:avLst/>
          </a:prstGeom>
        </p:spPr>
      </p:pic>
      <p:grpSp>
        <p:nvGrpSpPr>
          <p:cNvPr id="11" name="Group 6"/>
          <p:cNvGrpSpPr/>
          <p:nvPr/>
        </p:nvGrpSpPr>
        <p:grpSpPr>
          <a:xfrm>
            <a:off x="3859843" y="2453695"/>
            <a:ext cx="10568314" cy="5379610"/>
            <a:chOff x="0" y="0"/>
            <a:chExt cx="14091085" cy="7172813"/>
          </a:xfrm>
        </p:grpSpPr>
        <p:sp>
          <p:nvSpPr>
            <p:cNvPr id="12" name="AutoShape 7"/>
            <p:cNvSpPr/>
            <p:nvPr/>
          </p:nvSpPr>
          <p:spPr>
            <a:xfrm>
              <a:off x="0" y="0"/>
              <a:ext cx="14091085" cy="7172813"/>
            </a:xfrm>
            <a:prstGeom prst="rect">
              <a:avLst/>
            </a:prstGeom>
            <a:solidFill>
              <a:srgbClr val="5D7963"/>
            </a:solidFill>
          </p:spPr>
          <p:txBody>
            <a:bodyPr/>
            <a:lstStyle/>
            <a:p>
              <a:endParaRPr lang="en-US"/>
            </a:p>
          </p:txBody>
        </p:sp>
        <p:sp>
          <p:nvSpPr>
            <p:cNvPr id="13" name="TextBox 8"/>
            <p:cNvSpPr txBox="1"/>
            <p:nvPr/>
          </p:nvSpPr>
          <p:spPr>
            <a:xfrm>
              <a:off x="674207" y="923216"/>
              <a:ext cx="12742671" cy="5326380"/>
            </a:xfrm>
            <a:prstGeom prst="rect">
              <a:avLst/>
            </a:prstGeom>
          </p:spPr>
          <p:txBody>
            <a:bodyPr lIns="0" tIns="0" rIns="0" bIns="0" rtlCol="0" anchor="t">
              <a:spAutoFit/>
            </a:bodyPr>
            <a:lstStyle/>
            <a:p>
              <a:pPr algn="ctr">
                <a:lnSpc>
                  <a:spcPts val="6270"/>
                </a:lnSpc>
              </a:pPr>
              <a:r>
                <a:rPr lang="en-US" sz="5500" spc="99">
                  <a:solidFill>
                    <a:srgbClr val="FFFFFF"/>
                  </a:solidFill>
                  <a:latin typeface="Arimo Bold"/>
                </a:rPr>
                <a:t>THE PROCEDURE TO TAKE ROUTINE &amp; INVESTIGATIVE ANALYSIS SERVICES FROM SNG&amp;HydTec LAB </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625793"/>
            <a:ext cx="11987421" cy="2502766"/>
            <a:chOff x="0" y="0"/>
            <a:chExt cx="15983228" cy="3337022"/>
          </a:xfrm>
        </p:grpSpPr>
        <p:sp>
          <p:nvSpPr>
            <p:cNvPr id="4" name="TextBox 4"/>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INITIAL CONTACT</a:t>
              </a:r>
            </a:p>
          </p:txBody>
        </p:sp>
        <p:sp>
          <p:nvSpPr>
            <p:cNvPr id="5" name="TextBox 5"/>
            <p:cNvSpPr txBox="1"/>
            <p:nvPr/>
          </p:nvSpPr>
          <p:spPr>
            <a:xfrm>
              <a:off x="0" y="847822"/>
              <a:ext cx="15983228" cy="248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Begin by contacting SNG&amp;HydTec Lab to express your interest in their analysis services. You can reach out </a:t>
              </a:r>
              <a:r>
                <a:rPr lang="en-US" sz="2500" spc="25">
                  <a:solidFill>
                    <a:srgbClr val="5D7963"/>
                  </a:solidFill>
                  <a:latin typeface="Aileron Bold"/>
                </a:rPr>
                <a:t>Dr. Burcu Selen Çağlayan</a:t>
              </a:r>
              <a:r>
                <a:rPr lang="en-US" sz="2500" spc="25">
                  <a:solidFill>
                    <a:srgbClr val="5D7963"/>
                  </a:solidFill>
                  <a:latin typeface="Aileron"/>
                </a:rPr>
                <a:t> through email or phone (see Page </a:t>
              </a:r>
              <a:r>
                <a:rPr lang="en-US" sz="2500" spc="25">
                  <a:solidFill>
                    <a:srgbClr val="5D7963"/>
                  </a:solidFill>
                  <a:latin typeface="Aileron Bold"/>
                </a:rPr>
                <a:t>82</a:t>
              </a:r>
              <a:r>
                <a:rPr lang="en-US" sz="2500" spc="25">
                  <a:solidFill>
                    <a:srgbClr val="5D7963"/>
                  </a:solidFill>
                  <a:latin typeface="Aileron"/>
                </a:rPr>
                <a:t>) (for US clients: please use phone option between EST/EDT 08:00-11:00).</a:t>
              </a:r>
            </a:p>
          </p:txBody>
        </p:sp>
      </p:grpSp>
      <p:grpSp>
        <p:nvGrpSpPr>
          <p:cNvPr id="6" name="Group 6"/>
          <p:cNvGrpSpPr/>
          <p:nvPr/>
        </p:nvGrpSpPr>
        <p:grpSpPr>
          <a:xfrm>
            <a:off x="1028700" y="4991628"/>
            <a:ext cx="11987421" cy="3436216"/>
            <a:chOff x="0" y="0"/>
            <a:chExt cx="15983228" cy="4581622"/>
          </a:xfrm>
        </p:grpSpPr>
        <p:sp>
          <p:nvSpPr>
            <p:cNvPr id="7" name="TextBox 7"/>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DISCUSS REQUIREMENTS</a:t>
              </a:r>
            </a:p>
          </p:txBody>
        </p:sp>
        <p:sp>
          <p:nvSpPr>
            <p:cNvPr id="8" name="TextBox 8"/>
            <p:cNvSpPr txBox="1"/>
            <p:nvPr/>
          </p:nvSpPr>
          <p:spPr>
            <a:xfrm>
              <a:off x="0" y="847822"/>
              <a:ext cx="15983228" cy="3733800"/>
            </a:xfrm>
            <a:prstGeom prst="rect">
              <a:avLst/>
            </a:prstGeom>
          </p:spPr>
          <p:txBody>
            <a:bodyPr lIns="0" tIns="0" rIns="0" bIns="0" rtlCol="0" anchor="t">
              <a:spAutoFit/>
            </a:bodyPr>
            <a:lstStyle/>
            <a:p>
              <a:pPr>
                <a:lnSpc>
                  <a:spcPts val="3749"/>
                </a:lnSpc>
              </a:pPr>
              <a:r>
                <a:rPr lang="en-US" sz="2499" spc="24">
                  <a:solidFill>
                    <a:srgbClr val="5D7963"/>
                  </a:solidFill>
                  <a:latin typeface="Aileron"/>
                </a:rPr>
                <a:t>Discuss your specific requirements with Dr. Selen Çağlayan (or with the lab representative she directs you). </a:t>
              </a:r>
            </a:p>
            <a:p>
              <a:pPr marL="539750" lvl="1" indent="-269875">
                <a:lnSpc>
                  <a:spcPts val="3750"/>
                </a:lnSpc>
                <a:buFont typeface="Arial"/>
                <a:buChar char="•"/>
              </a:pPr>
              <a:r>
                <a:rPr lang="en-US" sz="2500" spc="25">
                  <a:solidFill>
                    <a:srgbClr val="5D7963"/>
                  </a:solidFill>
                  <a:latin typeface="Aileron"/>
                </a:rPr>
                <a:t>Provide detailed information about your sample(s) like its/their description, what kind of process the sample exposed to and the problem need to be solved. We will decide the type of analysis needed and any specific tests or parameters required for the analysis with you. </a:t>
              </a:r>
            </a:p>
          </p:txBody>
        </p:sp>
      </p:grpSp>
      <p:pic>
        <p:nvPicPr>
          <p:cNvPr id="13" name="Resim 12" descr="bitki, dış mekan, ağaçlık arazi, koru içeren bir resim&#10;&#10;Yapay zeka tarafından oluşturulan içerik yanlış olabilir.">
            <a:extLst>
              <a:ext uri="{FF2B5EF4-FFF2-40B4-BE49-F238E27FC236}">
                <a16:creationId xmlns:a16="http://schemas.microsoft.com/office/drawing/2014/main" id="{2D146C2D-8B5E-B688-B84C-A6E1BCFF2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530" y="0"/>
            <a:ext cx="4903470" cy="10287000"/>
          </a:xfrm>
          <a:prstGeom prst="rect">
            <a:avLst/>
          </a:prstGeom>
        </p:spPr>
      </p:pic>
      <p:grpSp>
        <p:nvGrpSpPr>
          <p:cNvPr id="14" name="Group 9"/>
          <p:cNvGrpSpPr/>
          <p:nvPr/>
        </p:nvGrpSpPr>
        <p:grpSpPr>
          <a:xfrm>
            <a:off x="17143420" y="9586538"/>
            <a:ext cx="587815" cy="558423"/>
            <a:chOff x="0" y="0"/>
            <a:chExt cx="154815" cy="147074"/>
          </a:xfrm>
        </p:grpSpPr>
        <p:sp>
          <p:nvSpPr>
            <p:cNvPr id="15"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6"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84</a:t>
              </a:r>
              <a:endParaRPr lang="en-US" sz="1999" dirty="0">
                <a:solidFill>
                  <a:srgbClr val="FFFFFF"/>
                </a:solidFill>
                <a:latin typeface="Aileron Bold"/>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7771D-E7B6-F538-61B8-B7DB319E7838}"/>
            </a:ext>
          </a:extLst>
        </p:cNvPr>
        <p:cNvGrpSpPr/>
        <p:nvPr/>
      </p:nvGrpSpPr>
      <p:grpSpPr>
        <a:xfrm>
          <a:off x="0" y="0"/>
          <a:ext cx="0" cy="0"/>
          <a:chOff x="0" y="0"/>
          <a:chExt cx="0" cy="0"/>
        </a:xfrm>
      </p:grpSpPr>
      <p:pic>
        <p:nvPicPr>
          <p:cNvPr id="25" name="Resim 24" descr="dış mekan, doğa, manzara, bitki içeren bir resim&#10;&#10;Yapay zeka tarafından oluşturulan içerik yanlış olabilir.">
            <a:extLst>
              <a:ext uri="{FF2B5EF4-FFF2-40B4-BE49-F238E27FC236}">
                <a16:creationId xmlns:a16="http://schemas.microsoft.com/office/drawing/2014/main" id="{30AAD2FA-3031-E047-7A64-76A8E90F2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33991" cy="10287000"/>
          </a:xfrm>
          <a:prstGeom prst="rect">
            <a:avLst/>
          </a:prstGeom>
        </p:spPr>
      </p:pic>
      <p:sp>
        <p:nvSpPr>
          <p:cNvPr id="26" name="AutoShape 4">
            <a:extLst>
              <a:ext uri="{FF2B5EF4-FFF2-40B4-BE49-F238E27FC236}">
                <a16:creationId xmlns:a16="http://schemas.microsoft.com/office/drawing/2014/main" id="{B108A950-F20C-FA8F-B3DE-CDD2C9A9E31B}"/>
              </a:ext>
            </a:extLst>
          </p:cNvPr>
          <p:cNvSpPr/>
          <p:nvPr/>
        </p:nvSpPr>
        <p:spPr>
          <a:xfrm>
            <a:off x="2286000" y="4370307"/>
            <a:ext cx="2571167" cy="1546386"/>
          </a:xfrm>
          <a:prstGeom prst="rect">
            <a:avLst/>
          </a:prstGeom>
          <a:solidFill>
            <a:srgbClr val="5D7963"/>
          </a:solidFill>
        </p:spPr>
        <p:txBody>
          <a:bodyPr/>
          <a:lstStyle/>
          <a:p>
            <a:endParaRPr lang="en-US"/>
          </a:p>
        </p:txBody>
      </p:sp>
      <p:sp>
        <p:nvSpPr>
          <p:cNvPr id="27" name="TextBox 5">
            <a:extLst>
              <a:ext uri="{FF2B5EF4-FFF2-40B4-BE49-F238E27FC236}">
                <a16:creationId xmlns:a16="http://schemas.microsoft.com/office/drawing/2014/main" id="{C798FB30-03E8-0110-4A9D-DBE40CE6BE0F}"/>
              </a:ext>
            </a:extLst>
          </p:cNvPr>
          <p:cNvSpPr txBox="1"/>
          <p:nvPr/>
        </p:nvSpPr>
        <p:spPr>
          <a:xfrm>
            <a:off x="2604367" y="4841081"/>
            <a:ext cx="1934433" cy="583407"/>
          </a:xfrm>
          <a:prstGeom prst="rect">
            <a:avLst/>
          </a:prstGeom>
        </p:spPr>
        <p:txBody>
          <a:bodyPr lIns="0" tIns="0" rIns="0" bIns="0" rtlCol="0" anchor="t">
            <a:spAutoFit/>
          </a:bodyPr>
          <a:lstStyle/>
          <a:p>
            <a:pPr algn="ctr">
              <a:lnSpc>
                <a:spcPts val="4440"/>
              </a:lnSpc>
            </a:pPr>
            <a:r>
              <a:rPr lang="en-US" sz="3700" spc="136" dirty="0">
                <a:solidFill>
                  <a:srgbClr val="FFFFFF"/>
                </a:solidFill>
                <a:latin typeface="Arimo Bold"/>
              </a:rPr>
              <a:t>Q&amp;A </a:t>
            </a:r>
          </a:p>
        </p:txBody>
      </p:sp>
      <p:sp>
        <p:nvSpPr>
          <p:cNvPr id="21" name="TextBox 6">
            <a:extLst>
              <a:ext uri="{FF2B5EF4-FFF2-40B4-BE49-F238E27FC236}">
                <a16:creationId xmlns:a16="http://schemas.microsoft.com/office/drawing/2014/main" id="{859BA429-C513-1F0C-5C16-B9D9336283DE}"/>
              </a:ext>
            </a:extLst>
          </p:cNvPr>
          <p:cNvSpPr txBox="1"/>
          <p:nvPr/>
        </p:nvSpPr>
        <p:spPr>
          <a:xfrm>
            <a:off x="5416549" y="4923562"/>
            <a:ext cx="8598055" cy="314324"/>
          </a:xfrm>
          <a:prstGeom prst="rect">
            <a:avLst/>
          </a:prstGeom>
        </p:spPr>
        <p:txBody>
          <a:bodyPr lIns="0" tIns="0" rIns="0" bIns="0" rtlCol="0" anchor="t">
            <a:spAutoFit/>
          </a:bodyPr>
          <a:lstStyle/>
          <a:p>
            <a:pPr>
              <a:lnSpc>
                <a:spcPts val="2399"/>
              </a:lnSpc>
            </a:pPr>
            <a:r>
              <a:rPr lang="en-US" sz="2499" spc="24">
                <a:solidFill>
                  <a:srgbClr val="445751"/>
                </a:solidFill>
                <a:latin typeface="Aileron"/>
              </a:rPr>
              <a:t>Is it easy to design and develop an industrial catalyst</a:t>
            </a:r>
          </a:p>
        </p:txBody>
      </p:sp>
      <p:sp>
        <p:nvSpPr>
          <p:cNvPr id="22" name="TextBox 7">
            <a:extLst>
              <a:ext uri="{FF2B5EF4-FFF2-40B4-BE49-F238E27FC236}">
                <a16:creationId xmlns:a16="http://schemas.microsoft.com/office/drawing/2014/main" id="{D3251346-7EC4-694B-4769-572552087394}"/>
              </a:ext>
            </a:extLst>
          </p:cNvPr>
          <p:cNvSpPr txBox="1"/>
          <p:nvPr/>
        </p:nvSpPr>
        <p:spPr>
          <a:xfrm>
            <a:off x="13755693" y="4641431"/>
            <a:ext cx="881503" cy="726186"/>
          </a:xfrm>
          <a:prstGeom prst="rect">
            <a:avLst/>
          </a:prstGeom>
        </p:spPr>
        <p:txBody>
          <a:bodyPr lIns="0" tIns="0" rIns="0" bIns="0" rtlCol="0" anchor="t">
            <a:spAutoFit/>
          </a:bodyPr>
          <a:lstStyle/>
          <a:p>
            <a:pPr marL="0" lvl="0" indent="0" algn="l">
              <a:lnSpc>
                <a:spcPts val="5922"/>
              </a:lnSpc>
              <a:spcBef>
                <a:spcPct val="0"/>
              </a:spcBef>
            </a:pPr>
            <a:r>
              <a:rPr lang="en-US" sz="4200" u="none" strike="noStrike" spc="4">
                <a:solidFill>
                  <a:srgbClr val="7ED957"/>
                </a:solidFill>
                <a:latin typeface="Aileron Bold"/>
              </a:rPr>
              <a:t>NO</a:t>
            </a:r>
          </a:p>
        </p:txBody>
      </p:sp>
      <p:sp>
        <p:nvSpPr>
          <p:cNvPr id="23" name="AutoShape 8">
            <a:extLst>
              <a:ext uri="{FF2B5EF4-FFF2-40B4-BE49-F238E27FC236}">
                <a16:creationId xmlns:a16="http://schemas.microsoft.com/office/drawing/2014/main" id="{DF644593-BB87-33E6-BFB8-46FD0B8E2559}"/>
              </a:ext>
            </a:extLst>
          </p:cNvPr>
          <p:cNvSpPr/>
          <p:nvPr/>
        </p:nvSpPr>
        <p:spPr>
          <a:xfrm>
            <a:off x="13102022" y="5052149"/>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44" name="TextBox 9">
            <a:extLst>
              <a:ext uri="{FF2B5EF4-FFF2-40B4-BE49-F238E27FC236}">
                <a16:creationId xmlns:a16="http://schemas.microsoft.com/office/drawing/2014/main" id="{E16573A3-C17B-AD9E-CE9C-506BED4288C5}"/>
              </a:ext>
            </a:extLst>
          </p:cNvPr>
          <p:cNvSpPr txBox="1"/>
          <p:nvPr/>
        </p:nvSpPr>
        <p:spPr>
          <a:xfrm>
            <a:off x="5416549" y="6442799"/>
            <a:ext cx="5836648" cy="314324"/>
          </a:xfrm>
          <a:prstGeom prst="rect">
            <a:avLst/>
          </a:prstGeom>
        </p:spPr>
        <p:txBody>
          <a:bodyPr lIns="0" tIns="0" rIns="0" bIns="0" rtlCol="0" anchor="t">
            <a:spAutoFit/>
          </a:bodyPr>
          <a:lstStyle/>
          <a:p>
            <a:pPr>
              <a:lnSpc>
                <a:spcPts val="2399"/>
              </a:lnSpc>
            </a:pPr>
            <a:r>
              <a:rPr lang="en-US" sz="2499" spc="24">
                <a:solidFill>
                  <a:srgbClr val="445751"/>
                </a:solidFill>
                <a:latin typeface="Aileron"/>
              </a:rPr>
              <a:t>Are catalytic technologies crucial in</a:t>
            </a:r>
          </a:p>
        </p:txBody>
      </p:sp>
      <p:sp>
        <p:nvSpPr>
          <p:cNvPr id="45" name="TextBox 10">
            <a:extLst>
              <a:ext uri="{FF2B5EF4-FFF2-40B4-BE49-F238E27FC236}">
                <a16:creationId xmlns:a16="http://schemas.microsoft.com/office/drawing/2014/main" id="{F4846C44-DBC7-264B-9EF7-14DFA42537AB}"/>
              </a:ext>
            </a:extLst>
          </p:cNvPr>
          <p:cNvSpPr txBox="1"/>
          <p:nvPr/>
        </p:nvSpPr>
        <p:spPr>
          <a:xfrm>
            <a:off x="16717464" y="6179718"/>
            <a:ext cx="1037136" cy="726186"/>
          </a:xfrm>
          <a:prstGeom prst="rect">
            <a:avLst/>
          </a:prstGeom>
        </p:spPr>
        <p:txBody>
          <a:bodyPr lIns="0" tIns="0" rIns="0" bIns="0" rtlCol="0" anchor="t">
            <a:spAutoFit/>
          </a:bodyPr>
          <a:lstStyle/>
          <a:p>
            <a:pPr>
              <a:lnSpc>
                <a:spcPts val="5922"/>
              </a:lnSpc>
            </a:pPr>
            <a:r>
              <a:rPr lang="en-US" sz="4200" spc="4">
                <a:solidFill>
                  <a:srgbClr val="7ED957"/>
                </a:solidFill>
                <a:latin typeface="Aileron Bold"/>
              </a:rPr>
              <a:t>YES</a:t>
            </a:r>
          </a:p>
        </p:txBody>
      </p:sp>
      <p:sp>
        <p:nvSpPr>
          <p:cNvPr id="46" name="TextBox 11">
            <a:extLst>
              <a:ext uri="{FF2B5EF4-FFF2-40B4-BE49-F238E27FC236}">
                <a16:creationId xmlns:a16="http://schemas.microsoft.com/office/drawing/2014/main" id="{45C00560-6AE2-BCED-C497-5CEEAEEA1C9E}"/>
              </a:ext>
            </a:extLst>
          </p:cNvPr>
          <p:cNvSpPr txBox="1"/>
          <p:nvPr/>
        </p:nvSpPr>
        <p:spPr>
          <a:xfrm>
            <a:off x="11070166" y="5942737"/>
            <a:ext cx="5129821" cy="1104898"/>
          </a:xfrm>
          <a:prstGeom prst="rect">
            <a:avLst/>
          </a:prstGeom>
        </p:spPr>
        <p:txBody>
          <a:bodyPr lIns="0" tIns="0" rIns="0" bIns="0" rtlCol="0" anchor="t">
            <a:spAutoFit/>
          </a:bodyPr>
          <a:lstStyle/>
          <a:p>
            <a:pPr>
              <a:lnSpc>
                <a:spcPts val="4500"/>
              </a:lnSpc>
            </a:pPr>
            <a:r>
              <a:rPr lang="en-US" sz="2500" spc="2">
                <a:solidFill>
                  <a:srgbClr val="445751"/>
                </a:solidFill>
                <a:latin typeface="Aileron Bold"/>
              </a:rPr>
              <a:t>Clean energy &amp; fuel production</a:t>
            </a:r>
          </a:p>
          <a:p>
            <a:pPr>
              <a:lnSpc>
                <a:spcPts val="4500"/>
              </a:lnSpc>
            </a:pPr>
            <a:r>
              <a:rPr lang="en-US" sz="2500" spc="2">
                <a:solidFill>
                  <a:srgbClr val="445751"/>
                </a:solidFill>
                <a:latin typeface="Aileron Bold"/>
              </a:rPr>
              <a:t>Combating global warming</a:t>
            </a:r>
          </a:p>
        </p:txBody>
      </p:sp>
      <p:sp>
        <p:nvSpPr>
          <p:cNvPr id="47" name="AutoShape 12">
            <a:extLst>
              <a:ext uri="{FF2B5EF4-FFF2-40B4-BE49-F238E27FC236}">
                <a16:creationId xmlns:a16="http://schemas.microsoft.com/office/drawing/2014/main" id="{E0FFC40D-ED93-E421-46EB-F7E7DAE499CE}"/>
              </a:ext>
            </a:extLst>
          </p:cNvPr>
          <p:cNvSpPr/>
          <p:nvPr/>
        </p:nvSpPr>
        <p:spPr>
          <a:xfrm>
            <a:off x="15987209" y="6571386"/>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48" name="AutoShape 13">
            <a:extLst>
              <a:ext uri="{FF2B5EF4-FFF2-40B4-BE49-F238E27FC236}">
                <a16:creationId xmlns:a16="http://schemas.microsoft.com/office/drawing/2014/main" id="{910EAA06-65FF-5DE6-C592-1AED0785BCD7}"/>
              </a:ext>
            </a:extLst>
          </p:cNvPr>
          <p:cNvSpPr/>
          <p:nvPr/>
        </p:nvSpPr>
        <p:spPr>
          <a:xfrm>
            <a:off x="10610344" y="6571386"/>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49" name="TextBox 14">
            <a:extLst>
              <a:ext uri="{FF2B5EF4-FFF2-40B4-BE49-F238E27FC236}">
                <a16:creationId xmlns:a16="http://schemas.microsoft.com/office/drawing/2014/main" id="{03FA03C3-A842-0BF0-D064-52CE7526DE6F}"/>
              </a:ext>
            </a:extLst>
          </p:cNvPr>
          <p:cNvSpPr txBox="1"/>
          <p:nvPr/>
        </p:nvSpPr>
        <p:spPr>
          <a:xfrm>
            <a:off x="5416549" y="3259107"/>
            <a:ext cx="8339143" cy="314324"/>
          </a:xfrm>
          <a:prstGeom prst="rect">
            <a:avLst/>
          </a:prstGeom>
        </p:spPr>
        <p:txBody>
          <a:bodyPr lIns="0" tIns="0" rIns="0" bIns="0" rtlCol="0" anchor="t">
            <a:spAutoFit/>
          </a:bodyPr>
          <a:lstStyle/>
          <a:p>
            <a:pPr>
              <a:lnSpc>
                <a:spcPts val="2399"/>
              </a:lnSpc>
            </a:pPr>
            <a:r>
              <a:rPr lang="en-US" sz="2499" spc="24">
                <a:solidFill>
                  <a:srgbClr val="445751"/>
                </a:solidFill>
                <a:latin typeface="Aileron"/>
              </a:rPr>
              <a:t>What are the ultimate goals in heterogeneous catalysis </a:t>
            </a:r>
          </a:p>
        </p:txBody>
      </p:sp>
      <p:sp>
        <p:nvSpPr>
          <p:cNvPr id="50" name="TextBox 15">
            <a:extLst>
              <a:ext uri="{FF2B5EF4-FFF2-40B4-BE49-F238E27FC236}">
                <a16:creationId xmlns:a16="http://schemas.microsoft.com/office/drawing/2014/main" id="{4F4C2B17-9616-5455-6CA0-1396BC6933DC}"/>
              </a:ext>
            </a:extLst>
          </p:cNvPr>
          <p:cNvSpPr txBox="1"/>
          <p:nvPr/>
        </p:nvSpPr>
        <p:spPr>
          <a:xfrm>
            <a:off x="13819649" y="3140044"/>
            <a:ext cx="1215299" cy="438149"/>
          </a:xfrm>
          <a:prstGeom prst="rect">
            <a:avLst/>
          </a:prstGeom>
        </p:spPr>
        <p:txBody>
          <a:bodyPr lIns="0" tIns="0" rIns="0" bIns="0" rtlCol="0" anchor="t">
            <a:spAutoFit/>
          </a:bodyPr>
          <a:lstStyle/>
          <a:p>
            <a:pPr>
              <a:lnSpc>
                <a:spcPts val="3525"/>
              </a:lnSpc>
            </a:pPr>
            <a:r>
              <a:rPr lang="en-US" sz="2500" spc="2">
                <a:solidFill>
                  <a:srgbClr val="445751"/>
                </a:solidFill>
                <a:latin typeface="Aileron Bold"/>
              </a:rPr>
              <a:t> High -</a:t>
            </a:r>
          </a:p>
        </p:txBody>
      </p:sp>
      <p:sp>
        <p:nvSpPr>
          <p:cNvPr id="51" name="AutoShape 16">
            <a:extLst>
              <a:ext uri="{FF2B5EF4-FFF2-40B4-BE49-F238E27FC236}">
                <a16:creationId xmlns:a16="http://schemas.microsoft.com/office/drawing/2014/main" id="{EF412965-8899-8E00-10F9-F2FEF5D3CA0D}"/>
              </a:ext>
            </a:extLst>
          </p:cNvPr>
          <p:cNvSpPr/>
          <p:nvPr/>
        </p:nvSpPr>
        <p:spPr>
          <a:xfrm>
            <a:off x="13394092" y="3368644"/>
            <a:ext cx="425557" cy="0"/>
          </a:xfrm>
          <a:prstGeom prst="line">
            <a:avLst/>
          </a:prstGeom>
          <a:ln w="38100" cap="flat">
            <a:solidFill>
              <a:srgbClr val="4B5A39"/>
            </a:solidFill>
            <a:prstDash val="solid"/>
            <a:headEnd type="none" w="sm" len="sm"/>
            <a:tailEnd type="arrow" w="med" len="sm"/>
          </a:ln>
        </p:spPr>
        <p:txBody>
          <a:bodyPr/>
          <a:lstStyle/>
          <a:p>
            <a:endParaRPr lang="en-US"/>
          </a:p>
        </p:txBody>
      </p:sp>
      <p:sp>
        <p:nvSpPr>
          <p:cNvPr id="52" name="TextBox 17">
            <a:extLst>
              <a:ext uri="{FF2B5EF4-FFF2-40B4-BE49-F238E27FC236}">
                <a16:creationId xmlns:a16="http://schemas.microsoft.com/office/drawing/2014/main" id="{A41246AC-BF19-0700-CD1C-1F6636056E36}"/>
              </a:ext>
            </a:extLst>
          </p:cNvPr>
          <p:cNvSpPr txBox="1"/>
          <p:nvPr/>
        </p:nvSpPr>
        <p:spPr>
          <a:xfrm>
            <a:off x="15034948" y="2703799"/>
            <a:ext cx="2022507" cy="1243966"/>
          </a:xfrm>
          <a:prstGeom prst="rect">
            <a:avLst/>
          </a:prstGeom>
        </p:spPr>
        <p:txBody>
          <a:bodyPr lIns="0" tIns="0" rIns="0" bIns="0" rtlCol="0" anchor="t">
            <a:spAutoFit/>
          </a:bodyPr>
          <a:lstStyle/>
          <a:p>
            <a:pPr algn="just">
              <a:lnSpc>
                <a:spcPts val="3359"/>
              </a:lnSpc>
            </a:pPr>
            <a:r>
              <a:rPr lang="en-US" sz="2399">
                <a:solidFill>
                  <a:srgbClr val="445751"/>
                </a:solidFill>
                <a:latin typeface="Aileron Bold"/>
              </a:rPr>
              <a:t>Activity</a:t>
            </a:r>
          </a:p>
          <a:p>
            <a:pPr algn="just">
              <a:lnSpc>
                <a:spcPts val="3359"/>
              </a:lnSpc>
            </a:pPr>
            <a:r>
              <a:rPr lang="en-US" sz="2399">
                <a:solidFill>
                  <a:srgbClr val="445751"/>
                </a:solidFill>
                <a:latin typeface="Aileron Bold"/>
              </a:rPr>
              <a:t>Selectivity</a:t>
            </a:r>
          </a:p>
          <a:p>
            <a:pPr algn="just">
              <a:lnSpc>
                <a:spcPts val="3359"/>
              </a:lnSpc>
              <a:spcBef>
                <a:spcPct val="0"/>
              </a:spcBef>
            </a:pPr>
            <a:r>
              <a:rPr lang="en-US" sz="2399">
                <a:solidFill>
                  <a:srgbClr val="445751"/>
                </a:solidFill>
                <a:latin typeface="Aileron Bold"/>
              </a:rPr>
              <a:t>Stability</a:t>
            </a:r>
          </a:p>
        </p:txBody>
      </p:sp>
      <p:grpSp>
        <p:nvGrpSpPr>
          <p:cNvPr id="53" name="Group 18">
            <a:extLst>
              <a:ext uri="{FF2B5EF4-FFF2-40B4-BE49-F238E27FC236}">
                <a16:creationId xmlns:a16="http://schemas.microsoft.com/office/drawing/2014/main" id="{EB1992CF-7F35-0FA2-E826-963169BBF7CA}"/>
              </a:ext>
            </a:extLst>
          </p:cNvPr>
          <p:cNvGrpSpPr/>
          <p:nvPr/>
        </p:nvGrpSpPr>
        <p:grpSpPr>
          <a:xfrm>
            <a:off x="17143420" y="9586538"/>
            <a:ext cx="587815" cy="558423"/>
            <a:chOff x="0" y="0"/>
            <a:chExt cx="154815" cy="147074"/>
          </a:xfrm>
        </p:grpSpPr>
        <p:sp>
          <p:nvSpPr>
            <p:cNvPr id="54" name="Freeform 19">
              <a:extLst>
                <a:ext uri="{FF2B5EF4-FFF2-40B4-BE49-F238E27FC236}">
                  <a16:creationId xmlns:a16="http://schemas.microsoft.com/office/drawing/2014/main" id="{701A3ECB-5DBD-49D3-AA00-2F8ED33D6781}"/>
                </a:ext>
              </a:extLst>
            </p:cNvPr>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55" name="TextBox 20">
              <a:extLst>
                <a:ext uri="{FF2B5EF4-FFF2-40B4-BE49-F238E27FC236}">
                  <a16:creationId xmlns:a16="http://schemas.microsoft.com/office/drawing/2014/main" id="{1DC355F1-AAB0-C759-692E-9ECC9454C3CA}"/>
                </a:ext>
              </a:extLst>
            </p:cNvPr>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 8</a:t>
              </a:r>
            </a:p>
          </p:txBody>
        </p:sp>
      </p:grpSp>
    </p:spTree>
    <p:extLst>
      <p:ext uri="{BB962C8B-B14F-4D97-AF65-F5344CB8AC3E}">
        <p14:creationId xmlns:p14="http://schemas.microsoft.com/office/powerpoint/2010/main" val="330723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3892117"/>
            <a:ext cx="11987421" cy="2502766"/>
            <a:chOff x="0" y="0"/>
            <a:chExt cx="15983228" cy="3337022"/>
          </a:xfrm>
        </p:grpSpPr>
        <p:sp>
          <p:nvSpPr>
            <p:cNvPr id="4" name="TextBox 4"/>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REQUEST FOR QUOTATION/PROFORMA INVOICE</a:t>
              </a:r>
            </a:p>
          </p:txBody>
        </p:sp>
        <p:sp>
          <p:nvSpPr>
            <p:cNvPr id="5" name="TextBox 5"/>
            <p:cNvSpPr txBox="1"/>
            <p:nvPr/>
          </p:nvSpPr>
          <p:spPr>
            <a:xfrm>
              <a:off x="0" y="847822"/>
              <a:ext cx="15983228" cy="2489200"/>
            </a:xfrm>
            <a:prstGeom prst="rect">
              <a:avLst/>
            </a:prstGeom>
          </p:spPr>
          <p:txBody>
            <a:bodyPr lIns="0" tIns="0" rIns="0" bIns="0" rtlCol="0" anchor="t">
              <a:spAutoFit/>
            </a:bodyPr>
            <a:lstStyle/>
            <a:p>
              <a:pPr marL="539750" lvl="1" indent="-269875">
                <a:lnSpc>
                  <a:spcPts val="3750"/>
                </a:lnSpc>
                <a:buFont typeface="Arial"/>
                <a:buChar char="•"/>
              </a:pPr>
              <a:r>
                <a:rPr lang="en-US" sz="2500" spc="25">
                  <a:solidFill>
                    <a:srgbClr val="5D7963"/>
                  </a:solidFill>
                  <a:latin typeface="Aileron"/>
                </a:rPr>
                <a:t>We will provide you a quotation with a cost estimate for the analysis services, including any additional charges for specific tests or expedited services, if applicable. If you agree with the quotation provided, proceed to payment and sample submission. </a:t>
              </a:r>
            </a:p>
          </p:txBody>
        </p:sp>
      </p:grpSp>
      <p:pic>
        <p:nvPicPr>
          <p:cNvPr id="10" name="Resim 9" descr="bitki, dış mekan, ağaçlık arazi, koru içeren bir resim&#10;&#10;Yapay zeka tarafından oluşturulan içerik yanlış olabilir.">
            <a:extLst>
              <a:ext uri="{FF2B5EF4-FFF2-40B4-BE49-F238E27FC236}">
                <a16:creationId xmlns:a16="http://schemas.microsoft.com/office/drawing/2014/main" id="{9BC82E9C-A1AE-4058-8B68-D1B51AC47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530" y="0"/>
            <a:ext cx="4903470" cy="10293505"/>
          </a:xfrm>
          <a:prstGeom prst="rect">
            <a:avLst/>
          </a:prstGeom>
        </p:spPr>
      </p:pic>
      <p:grpSp>
        <p:nvGrpSpPr>
          <p:cNvPr id="11" name="Group 6"/>
          <p:cNvGrpSpPr/>
          <p:nvPr/>
        </p:nvGrpSpPr>
        <p:grpSpPr>
          <a:xfrm>
            <a:off x="17143420" y="9586538"/>
            <a:ext cx="587815" cy="558423"/>
            <a:chOff x="0" y="0"/>
            <a:chExt cx="154815" cy="147074"/>
          </a:xfrm>
        </p:grpSpPr>
        <p:sp>
          <p:nvSpPr>
            <p:cNvPr id="12"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3"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85</a:t>
              </a:r>
              <a:endParaRPr lang="en-US" sz="1999" dirty="0">
                <a:solidFill>
                  <a:srgbClr val="FFFFFF"/>
                </a:solidFill>
                <a:latin typeface="Aileron Bold"/>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426171"/>
            <a:ext cx="11987421" cy="9065491"/>
            <a:chOff x="0" y="0"/>
            <a:chExt cx="15983228" cy="12087322"/>
          </a:xfrm>
        </p:grpSpPr>
        <p:sp>
          <p:nvSpPr>
            <p:cNvPr id="4" name="TextBox 4"/>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PAYMENT</a:t>
              </a:r>
            </a:p>
          </p:txBody>
        </p:sp>
        <p:sp>
          <p:nvSpPr>
            <p:cNvPr id="5" name="TextBox 5"/>
            <p:cNvSpPr txBox="1"/>
            <p:nvPr/>
          </p:nvSpPr>
          <p:spPr>
            <a:xfrm>
              <a:off x="0" y="847822"/>
              <a:ext cx="15983228" cy="11239500"/>
            </a:xfrm>
            <a:prstGeom prst="rect">
              <a:avLst/>
            </a:prstGeom>
          </p:spPr>
          <p:txBody>
            <a:bodyPr lIns="0" tIns="0" rIns="0" bIns="0" rtlCol="0" anchor="t">
              <a:spAutoFit/>
            </a:bodyPr>
            <a:lstStyle/>
            <a:p>
              <a:pPr marL="539749" lvl="1" indent="-269875">
                <a:lnSpc>
                  <a:spcPts val="3749"/>
                </a:lnSpc>
                <a:buFont typeface="Arial"/>
                <a:buChar char="•"/>
              </a:pPr>
              <a:r>
                <a:rPr lang="en-US" sz="2499" spc="24" dirty="0">
                  <a:solidFill>
                    <a:srgbClr val="5D7963"/>
                  </a:solidFill>
                  <a:latin typeface="Aileron Bold"/>
                </a:rPr>
                <a:t>Clients from Turkey</a:t>
              </a:r>
              <a:r>
                <a:rPr lang="en-US" sz="2499" spc="24" dirty="0">
                  <a:solidFill>
                    <a:srgbClr val="5D7963"/>
                  </a:solidFill>
                  <a:latin typeface="Aileron"/>
                </a:rPr>
                <a:t>: Make the payment in the quotation through bank transfer to our project account number at </a:t>
              </a:r>
              <a:r>
                <a:rPr lang="en-US" sz="2499" spc="24" dirty="0" err="1">
                  <a:solidFill>
                    <a:srgbClr val="5D7963"/>
                  </a:solidFill>
                  <a:latin typeface="Aileron"/>
                </a:rPr>
                <a:t>Boğaziçi</a:t>
              </a:r>
              <a:r>
                <a:rPr lang="en-US" sz="2499" spc="24" dirty="0">
                  <a:solidFill>
                    <a:srgbClr val="5D7963"/>
                  </a:solidFill>
                  <a:latin typeface="Aileron"/>
                </a:rPr>
                <a:t> </a:t>
              </a:r>
              <a:r>
                <a:rPr lang="en-US" sz="2499" spc="24" dirty="0" err="1">
                  <a:solidFill>
                    <a:srgbClr val="5D7963"/>
                  </a:solidFill>
                  <a:latin typeface="Aileron"/>
                </a:rPr>
                <a:t>Üniversitesi</a:t>
              </a:r>
              <a:r>
                <a:rPr lang="en-US" sz="2499" spc="24" dirty="0">
                  <a:solidFill>
                    <a:srgbClr val="5D7963"/>
                  </a:solidFill>
                  <a:latin typeface="Aileron"/>
                </a:rPr>
                <a:t> Döner </a:t>
              </a:r>
              <a:r>
                <a:rPr lang="en-US" sz="2499" spc="24" dirty="0" err="1">
                  <a:solidFill>
                    <a:srgbClr val="5D7963"/>
                  </a:solidFill>
                  <a:latin typeface="Aileron"/>
                </a:rPr>
                <a:t>Sermaye</a:t>
              </a:r>
              <a:r>
                <a:rPr lang="en-US" sz="2499" spc="24" dirty="0">
                  <a:solidFill>
                    <a:srgbClr val="5D7963"/>
                  </a:solidFill>
                  <a:latin typeface="Aileron"/>
                </a:rPr>
                <a:t> </a:t>
              </a:r>
              <a:r>
                <a:rPr lang="en-US" sz="2499" spc="24" dirty="0" err="1">
                  <a:solidFill>
                    <a:srgbClr val="5D7963"/>
                  </a:solidFill>
                  <a:latin typeface="Aileron"/>
                </a:rPr>
                <a:t>İşletmesi</a:t>
              </a:r>
              <a:r>
                <a:rPr lang="en-US" sz="2499" spc="24" dirty="0">
                  <a:solidFill>
                    <a:srgbClr val="5D7963"/>
                  </a:solidFill>
                  <a:latin typeface="Aileron"/>
                </a:rPr>
                <a:t> (which will be provided by our lab representative) mentioning Quotation # in the transfer order. </a:t>
              </a:r>
            </a:p>
            <a:p>
              <a:pPr>
                <a:lnSpc>
                  <a:spcPts val="3749"/>
                </a:lnSpc>
              </a:pPr>
              <a:endParaRPr lang="en-US" sz="2499" spc="24" dirty="0">
                <a:solidFill>
                  <a:srgbClr val="5D7963"/>
                </a:solidFill>
                <a:latin typeface="Aileron"/>
              </a:endParaRPr>
            </a:p>
            <a:p>
              <a:pPr marL="539749" lvl="1" indent="-269875">
                <a:lnSpc>
                  <a:spcPts val="3749"/>
                </a:lnSpc>
                <a:buFont typeface="Arial"/>
                <a:buChar char="•"/>
              </a:pPr>
              <a:r>
                <a:rPr lang="en-US" sz="2499" spc="24" dirty="0">
                  <a:solidFill>
                    <a:srgbClr val="5D7963"/>
                  </a:solidFill>
                  <a:latin typeface="Aileron Bold"/>
                </a:rPr>
                <a:t>Clients from EU</a:t>
              </a:r>
              <a:r>
                <a:rPr lang="en-US" sz="2499" spc="24" dirty="0">
                  <a:solidFill>
                    <a:srgbClr val="5D7963"/>
                  </a:solidFill>
                  <a:latin typeface="Aileron"/>
                </a:rPr>
                <a:t>: Make the payment in the quotation through bank transfer to our agent’s </a:t>
              </a:r>
              <a:r>
                <a:rPr lang="en-US" sz="2499" spc="24" dirty="0">
                  <a:solidFill>
                    <a:srgbClr val="5D7963"/>
                  </a:solidFill>
                  <a:latin typeface="Aileron Bold"/>
                </a:rPr>
                <a:t>(Artisan </a:t>
              </a:r>
              <a:r>
                <a:rPr lang="en-US" sz="2499" spc="24" dirty="0" err="1">
                  <a:solidFill>
                    <a:srgbClr val="5D7963"/>
                  </a:solidFill>
                  <a:latin typeface="Aileron Bold"/>
                </a:rPr>
                <a:t>Grup</a:t>
              </a:r>
              <a:r>
                <a:rPr lang="en-US" sz="2499" spc="24" dirty="0">
                  <a:solidFill>
                    <a:srgbClr val="5D7963"/>
                  </a:solidFill>
                  <a:latin typeface="Aileron Bold"/>
                </a:rPr>
                <a:t> </a:t>
              </a:r>
              <a:r>
                <a:rPr lang="en-US" sz="2499" spc="24" dirty="0" err="1">
                  <a:solidFill>
                    <a:srgbClr val="5D7963"/>
                  </a:solidFill>
                  <a:latin typeface="Aileron Bold"/>
                </a:rPr>
                <a:t>Pazarlama</a:t>
              </a:r>
              <a:r>
                <a:rPr lang="en-US" sz="2499" spc="24" dirty="0">
                  <a:solidFill>
                    <a:srgbClr val="5D7963"/>
                  </a:solidFill>
                  <a:latin typeface="Aileron Bold"/>
                </a:rPr>
                <a:t> Tic. A.Ş)</a:t>
              </a:r>
              <a:r>
                <a:rPr lang="en-US" sz="2499" spc="24" dirty="0">
                  <a:solidFill>
                    <a:srgbClr val="5D7963"/>
                  </a:solidFill>
                  <a:latin typeface="Aileron"/>
                </a:rPr>
                <a:t> account number (</a:t>
              </a:r>
              <a:r>
                <a:rPr lang="en-US" sz="2499" spc="24" dirty="0">
                  <a:solidFill>
                    <a:srgbClr val="5D7963"/>
                  </a:solidFill>
                  <a:latin typeface="Aileron Bold"/>
                </a:rPr>
                <a:t>TR37 0011 1000 0000 0098 2311 60</a:t>
              </a:r>
              <a:r>
                <a:rPr lang="en-US" sz="2499" spc="24" dirty="0">
                  <a:solidFill>
                    <a:srgbClr val="5D7963"/>
                  </a:solidFill>
                  <a:latin typeface="Aileron"/>
                </a:rPr>
                <a:t>) </a:t>
              </a:r>
              <a:r>
                <a:rPr lang="en-US" sz="2499" spc="24" dirty="0">
                  <a:solidFill>
                    <a:srgbClr val="5D7963"/>
                  </a:solidFill>
                  <a:latin typeface="Aileron Bold"/>
                </a:rPr>
                <a:t>mentioning the Quotation # in the transfer order.</a:t>
              </a:r>
              <a:r>
                <a:rPr lang="en-US" sz="2499" spc="24" dirty="0">
                  <a:solidFill>
                    <a:srgbClr val="5D7963"/>
                  </a:solidFill>
                  <a:latin typeface="Aileron"/>
                </a:rPr>
                <a:t> The rest of the procedure with the University will be completed by our agent.</a:t>
              </a:r>
            </a:p>
            <a:p>
              <a:pPr>
                <a:lnSpc>
                  <a:spcPts val="3749"/>
                </a:lnSpc>
              </a:pPr>
              <a:endParaRPr lang="en-US" sz="2499" spc="24" dirty="0">
                <a:solidFill>
                  <a:srgbClr val="5D7963"/>
                </a:solidFill>
                <a:latin typeface="Aileron"/>
              </a:endParaRPr>
            </a:p>
            <a:p>
              <a:pPr marL="539750" lvl="1" indent="-269875">
                <a:lnSpc>
                  <a:spcPts val="3750"/>
                </a:lnSpc>
                <a:buFont typeface="Arial"/>
                <a:buChar char="•"/>
              </a:pPr>
              <a:r>
                <a:rPr lang="en-US" sz="2500" spc="25" dirty="0">
                  <a:solidFill>
                    <a:srgbClr val="5D7963"/>
                  </a:solidFill>
                  <a:latin typeface="Aileron Bold"/>
                </a:rPr>
                <a:t>Clients from The US &amp; Canada</a:t>
              </a:r>
              <a:r>
                <a:rPr lang="en-US" sz="2500" spc="25" dirty="0">
                  <a:solidFill>
                    <a:srgbClr val="5D7963"/>
                  </a:solidFill>
                  <a:latin typeface="Aileron"/>
                </a:rPr>
                <a:t>: Make the payment in the quotation through bank transfer to our agent’s (</a:t>
              </a:r>
              <a:r>
                <a:rPr lang="en-US" sz="2500" spc="25" dirty="0">
                  <a:solidFill>
                    <a:srgbClr val="5D7963"/>
                  </a:solidFill>
                  <a:latin typeface="Aileron Bold"/>
                </a:rPr>
                <a:t>Artisan Marketing Consultancy Group LLC</a:t>
              </a:r>
              <a:r>
                <a:rPr lang="en-US" sz="2500" spc="25" dirty="0">
                  <a:solidFill>
                    <a:srgbClr val="5D7963"/>
                  </a:solidFill>
                  <a:latin typeface="Aileron"/>
                </a:rPr>
                <a:t>) account (</a:t>
              </a:r>
              <a:r>
                <a:rPr lang="en-US" sz="2500" spc="25" dirty="0">
                  <a:solidFill>
                    <a:srgbClr val="5D7963"/>
                  </a:solidFill>
                  <a:latin typeface="Aileron Bold"/>
                </a:rPr>
                <a:t>JPMorgan Chase Bank, N.A.; Account Name: Artisan Marketing Consultancy Group LLC; Routing #111000614; Account #: 923399627; SWIFT/BIC code: CHASUS33XXX) mentioning the Quotation # in the transfer order.</a:t>
              </a:r>
              <a:r>
                <a:rPr lang="en-US" sz="2500" spc="25" dirty="0">
                  <a:solidFill>
                    <a:srgbClr val="5D7963"/>
                  </a:solidFill>
                  <a:latin typeface="Aileron"/>
                </a:rPr>
                <a:t> The rest of the procedure with the University will be completed by our agent.</a:t>
              </a:r>
            </a:p>
          </p:txBody>
        </p:sp>
      </p:grpSp>
      <p:pic>
        <p:nvPicPr>
          <p:cNvPr id="9" name="Resim 8" descr="bitki, dış mekan, ağaçlık arazi, koru içeren bir resim&#10;&#10;Yapay zeka tarafından oluşturulan içerik yanlış olabilir.">
            <a:extLst>
              <a:ext uri="{FF2B5EF4-FFF2-40B4-BE49-F238E27FC236}">
                <a16:creationId xmlns:a16="http://schemas.microsoft.com/office/drawing/2014/main" id="{F69D6AD4-6487-BEDA-A3EF-7B30A3EB3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530" y="0"/>
            <a:ext cx="4903470" cy="10293505"/>
          </a:xfrm>
          <a:prstGeom prst="rect">
            <a:avLst/>
          </a:prstGeom>
        </p:spPr>
      </p:pic>
      <p:grpSp>
        <p:nvGrpSpPr>
          <p:cNvPr id="10" name="Group 6"/>
          <p:cNvGrpSpPr/>
          <p:nvPr/>
        </p:nvGrpSpPr>
        <p:grpSpPr>
          <a:xfrm>
            <a:off x="17143420" y="9586538"/>
            <a:ext cx="587815" cy="558423"/>
            <a:chOff x="0" y="0"/>
            <a:chExt cx="154815" cy="147074"/>
          </a:xfrm>
        </p:grpSpPr>
        <p:sp>
          <p:nvSpPr>
            <p:cNvPr id="11"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86</a:t>
              </a:r>
              <a:endParaRPr lang="en-US" sz="1999" dirty="0">
                <a:solidFill>
                  <a:srgbClr val="FFFFFF"/>
                </a:solidFill>
                <a:latin typeface="Aileron Bold"/>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3668279"/>
            <a:ext cx="11987421" cy="2950441"/>
            <a:chOff x="0" y="0"/>
            <a:chExt cx="15983228" cy="3933922"/>
          </a:xfrm>
        </p:grpSpPr>
        <p:sp>
          <p:nvSpPr>
            <p:cNvPr id="4" name="TextBox 4"/>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 SAMPLE SUBMISSION</a:t>
              </a:r>
            </a:p>
          </p:txBody>
        </p:sp>
        <p:sp>
          <p:nvSpPr>
            <p:cNvPr id="5" name="TextBox 5"/>
            <p:cNvSpPr txBox="1"/>
            <p:nvPr/>
          </p:nvSpPr>
          <p:spPr>
            <a:xfrm>
              <a:off x="0" y="847822"/>
              <a:ext cx="15983228" cy="3086100"/>
            </a:xfrm>
            <a:prstGeom prst="rect">
              <a:avLst/>
            </a:prstGeom>
          </p:spPr>
          <p:txBody>
            <a:bodyPr lIns="0" tIns="0" rIns="0" bIns="0" rtlCol="0" anchor="t">
              <a:spAutoFit/>
            </a:bodyPr>
            <a:lstStyle/>
            <a:p>
              <a:pPr>
                <a:lnSpc>
                  <a:spcPts val="3749"/>
                </a:lnSpc>
              </a:pPr>
              <a:r>
                <a:rPr lang="en-US" sz="2499" spc="24">
                  <a:solidFill>
                    <a:srgbClr val="5D7963"/>
                  </a:solidFill>
                  <a:latin typeface="Aileron"/>
                </a:rPr>
                <a:t>Please fill the sample submission form (see Page 81) and send your sample(s) to :</a:t>
              </a:r>
            </a:p>
            <a:p>
              <a:pPr>
                <a:lnSpc>
                  <a:spcPts val="3749"/>
                </a:lnSpc>
              </a:pPr>
              <a:endParaRPr lang="en-US" sz="2499" spc="24">
                <a:solidFill>
                  <a:srgbClr val="5D7963"/>
                </a:solidFill>
                <a:latin typeface="Aileron"/>
              </a:endParaRPr>
            </a:p>
            <a:p>
              <a:pPr algn="ctr">
                <a:lnSpc>
                  <a:spcPts val="3749"/>
                </a:lnSpc>
              </a:pPr>
              <a:r>
                <a:rPr lang="en-US" sz="2499" spc="24">
                  <a:solidFill>
                    <a:srgbClr val="5D7963"/>
                  </a:solidFill>
                  <a:latin typeface="Aileron Bold"/>
                </a:rPr>
                <a:t>Dr. Burcu Selen Çağlayan </a:t>
              </a:r>
            </a:p>
            <a:p>
              <a:pPr algn="ctr">
                <a:lnSpc>
                  <a:spcPts val="3750"/>
                </a:lnSpc>
              </a:pPr>
              <a:r>
                <a:rPr lang="en-US" sz="2500" spc="25">
                  <a:solidFill>
                    <a:srgbClr val="5D7963"/>
                  </a:solidFill>
                  <a:latin typeface="Arimo Bold"/>
                </a:rPr>
                <a:t>SNG &amp; HydTec Lab, Science &amp; Technology Building Block B, Kandilli Campus, Boğaziçi University, 34684, Kandilli, İstanbul, Turkey</a:t>
              </a:r>
            </a:p>
          </p:txBody>
        </p:sp>
      </p:grpSp>
      <p:pic>
        <p:nvPicPr>
          <p:cNvPr id="9" name="Resim 8" descr="bitki, dış mekan, ağaçlık arazi, koru içeren bir resim&#10;&#10;Yapay zeka tarafından oluşturulan içerik yanlış olabilir.">
            <a:extLst>
              <a:ext uri="{FF2B5EF4-FFF2-40B4-BE49-F238E27FC236}">
                <a16:creationId xmlns:a16="http://schemas.microsoft.com/office/drawing/2014/main" id="{09DADB1C-BA85-EE0E-8754-7DCFE0BF6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530" y="0"/>
            <a:ext cx="4903470" cy="10293505"/>
          </a:xfrm>
          <a:prstGeom prst="rect">
            <a:avLst/>
          </a:prstGeom>
        </p:spPr>
      </p:pic>
      <p:grpSp>
        <p:nvGrpSpPr>
          <p:cNvPr id="10" name="Group 6"/>
          <p:cNvGrpSpPr/>
          <p:nvPr/>
        </p:nvGrpSpPr>
        <p:grpSpPr>
          <a:xfrm>
            <a:off x="17143420" y="9586538"/>
            <a:ext cx="587815" cy="558423"/>
            <a:chOff x="0" y="0"/>
            <a:chExt cx="154815" cy="147074"/>
          </a:xfrm>
        </p:grpSpPr>
        <p:sp>
          <p:nvSpPr>
            <p:cNvPr id="11"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2"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87</a:t>
              </a:r>
              <a:endParaRPr lang="en-US" sz="1999" dirty="0">
                <a:solidFill>
                  <a:srgbClr val="FFFFFF"/>
                </a:solidFill>
                <a:latin typeface="Aileron Bold"/>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940196"/>
            <a:ext cx="11987421" cy="1997942"/>
            <a:chOff x="0" y="0"/>
            <a:chExt cx="15983228" cy="2663922"/>
          </a:xfrm>
        </p:grpSpPr>
        <p:sp>
          <p:nvSpPr>
            <p:cNvPr id="4" name="TextBox 4"/>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PROCESS</a:t>
              </a:r>
            </a:p>
          </p:txBody>
        </p:sp>
        <p:sp>
          <p:nvSpPr>
            <p:cNvPr id="5" name="TextBox 5"/>
            <p:cNvSpPr txBox="1"/>
            <p:nvPr/>
          </p:nvSpPr>
          <p:spPr>
            <a:xfrm>
              <a:off x="0" y="847822"/>
              <a:ext cx="15983228" cy="1816100"/>
            </a:xfrm>
            <a:prstGeom prst="rect">
              <a:avLst/>
            </a:prstGeom>
          </p:spPr>
          <p:txBody>
            <a:bodyPr lIns="0" tIns="0" rIns="0" bIns="0" rtlCol="0" anchor="t">
              <a:spAutoFit/>
            </a:bodyPr>
            <a:lstStyle/>
            <a:p>
              <a:pPr algn="l">
                <a:lnSpc>
                  <a:spcPts val="3749"/>
                </a:lnSpc>
              </a:pPr>
              <a:r>
                <a:rPr lang="en-US" sz="2499" spc="24">
                  <a:solidFill>
                    <a:srgbClr val="5D7963"/>
                  </a:solidFill>
                  <a:latin typeface="Aileron"/>
                </a:rPr>
                <a:t>We will carry out the requested analysis/analyses on your sample(s). Note that for standard TAT, the duration of the analysis will depend on the complexity of the tests and the lab's workload</a:t>
              </a:r>
            </a:p>
          </p:txBody>
        </p:sp>
      </p:grpSp>
      <p:grpSp>
        <p:nvGrpSpPr>
          <p:cNvPr id="6" name="Group 6"/>
          <p:cNvGrpSpPr/>
          <p:nvPr/>
        </p:nvGrpSpPr>
        <p:grpSpPr>
          <a:xfrm>
            <a:off x="1028700" y="3249916"/>
            <a:ext cx="11987421" cy="1531217"/>
            <a:chOff x="0" y="0"/>
            <a:chExt cx="15983228" cy="2041622"/>
          </a:xfrm>
        </p:grpSpPr>
        <p:sp>
          <p:nvSpPr>
            <p:cNvPr id="7" name="TextBox 7"/>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PROGRESS UPDATES</a:t>
              </a:r>
            </a:p>
          </p:txBody>
        </p:sp>
        <p:sp>
          <p:nvSpPr>
            <p:cNvPr id="8" name="TextBox 8"/>
            <p:cNvSpPr txBox="1"/>
            <p:nvPr/>
          </p:nvSpPr>
          <p:spPr>
            <a:xfrm>
              <a:off x="0" y="847822"/>
              <a:ext cx="15983228" cy="1193800"/>
            </a:xfrm>
            <a:prstGeom prst="rect">
              <a:avLst/>
            </a:prstGeom>
          </p:spPr>
          <p:txBody>
            <a:bodyPr lIns="0" tIns="0" rIns="0" bIns="0" rtlCol="0" anchor="t">
              <a:spAutoFit/>
            </a:bodyPr>
            <a:lstStyle/>
            <a:p>
              <a:pPr algn="l">
                <a:lnSpc>
                  <a:spcPts val="3749"/>
                </a:lnSpc>
              </a:pPr>
              <a:r>
                <a:rPr lang="en-US" sz="2499" spc="24">
                  <a:solidFill>
                    <a:srgbClr val="5D7963"/>
                  </a:solidFill>
                  <a:latin typeface="Aileron"/>
                </a:rPr>
                <a:t>During the analysis process, you can request periodic progress updates from us to stay informed about the status of your sample(s)</a:t>
              </a:r>
            </a:p>
          </p:txBody>
        </p:sp>
      </p:grpSp>
      <p:grpSp>
        <p:nvGrpSpPr>
          <p:cNvPr id="9" name="Group 9"/>
          <p:cNvGrpSpPr/>
          <p:nvPr/>
        </p:nvGrpSpPr>
        <p:grpSpPr>
          <a:xfrm>
            <a:off x="1028700" y="7836767"/>
            <a:ext cx="11987421" cy="1531217"/>
            <a:chOff x="0" y="0"/>
            <a:chExt cx="15983228" cy="2041622"/>
          </a:xfrm>
        </p:grpSpPr>
        <p:sp>
          <p:nvSpPr>
            <p:cNvPr id="10" name="TextBox 10"/>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FOLLOW-UP CONSULTATION</a:t>
              </a:r>
            </a:p>
          </p:txBody>
        </p:sp>
        <p:sp>
          <p:nvSpPr>
            <p:cNvPr id="11" name="TextBox 11"/>
            <p:cNvSpPr txBox="1"/>
            <p:nvPr/>
          </p:nvSpPr>
          <p:spPr>
            <a:xfrm>
              <a:off x="0" y="847822"/>
              <a:ext cx="15983228" cy="1193800"/>
            </a:xfrm>
            <a:prstGeom prst="rect">
              <a:avLst/>
            </a:prstGeom>
          </p:spPr>
          <p:txBody>
            <a:bodyPr lIns="0" tIns="0" rIns="0" bIns="0" rtlCol="0" anchor="t">
              <a:spAutoFit/>
            </a:bodyPr>
            <a:lstStyle/>
            <a:p>
              <a:pPr algn="l">
                <a:lnSpc>
                  <a:spcPts val="3749"/>
                </a:lnSpc>
              </a:pPr>
              <a:r>
                <a:rPr lang="en-US" sz="2499" spc="24">
                  <a:solidFill>
                    <a:srgbClr val="5D7963"/>
                  </a:solidFill>
                  <a:latin typeface="Aileron"/>
                </a:rPr>
                <a:t> If you have any questions or require further clarification after receiving the analysis report, you can schedule a follow-up consultation with our representatives. </a:t>
              </a:r>
            </a:p>
          </p:txBody>
        </p:sp>
      </p:grpSp>
      <p:grpSp>
        <p:nvGrpSpPr>
          <p:cNvPr id="12" name="Group 12"/>
          <p:cNvGrpSpPr/>
          <p:nvPr/>
        </p:nvGrpSpPr>
        <p:grpSpPr>
          <a:xfrm>
            <a:off x="1028700" y="5143500"/>
            <a:ext cx="11987421" cy="2464667"/>
            <a:chOff x="0" y="0"/>
            <a:chExt cx="15983228" cy="3286222"/>
          </a:xfrm>
        </p:grpSpPr>
        <p:sp>
          <p:nvSpPr>
            <p:cNvPr id="13" name="TextBox 13"/>
            <p:cNvSpPr txBox="1"/>
            <p:nvPr/>
          </p:nvSpPr>
          <p:spPr>
            <a:xfrm>
              <a:off x="0" y="-66675"/>
              <a:ext cx="15983228"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a:rPr>
                <a:t>ANALYSIS REPORT &amp; DELIVERY OF RESULTS</a:t>
              </a:r>
            </a:p>
          </p:txBody>
        </p:sp>
        <p:sp>
          <p:nvSpPr>
            <p:cNvPr id="14" name="TextBox 14"/>
            <p:cNvSpPr txBox="1"/>
            <p:nvPr/>
          </p:nvSpPr>
          <p:spPr>
            <a:xfrm>
              <a:off x="0" y="847822"/>
              <a:ext cx="15983228" cy="2438400"/>
            </a:xfrm>
            <a:prstGeom prst="rect">
              <a:avLst/>
            </a:prstGeom>
          </p:spPr>
          <p:txBody>
            <a:bodyPr lIns="0" tIns="0" rIns="0" bIns="0" rtlCol="0" anchor="t">
              <a:spAutoFit/>
            </a:bodyPr>
            <a:lstStyle/>
            <a:p>
              <a:pPr algn="l">
                <a:lnSpc>
                  <a:spcPts val="3749"/>
                </a:lnSpc>
              </a:pPr>
              <a:r>
                <a:rPr lang="en-US" sz="2499" spc="24">
                  <a:solidFill>
                    <a:srgbClr val="5D7963"/>
                  </a:solidFill>
                  <a:latin typeface="Aileron"/>
                </a:rPr>
                <a:t>Once the analysis is complete, SNG&amp;HydTec Lab will generate a detailed report presenting the findings. The report will include the test results, interpretations, and any additional information relevant to your analysis request. We will deliver the analysis report to your attention via email. </a:t>
              </a:r>
            </a:p>
          </p:txBody>
        </p:sp>
      </p:grpSp>
      <p:pic>
        <p:nvPicPr>
          <p:cNvPr id="18" name="Resim 17" descr="bitki, dış mekan, ağaçlık arazi, koru içeren bir resim&#10;&#10;Yapay zeka tarafından oluşturulan içerik yanlış olabilir.">
            <a:extLst>
              <a:ext uri="{FF2B5EF4-FFF2-40B4-BE49-F238E27FC236}">
                <a16:creationId xmlns:a16="http://schemas.microsoft.com/office/drawing/2014/main" id="{4DDEDFBB-B04C-7645-227D-8437A1C49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530" y="0"/>
            <a:ext cx="4903470" cy="10293505"/>
          </a:xfrm>
          <a:prstGeom prst="rect">
            <a:avLst/>
          </a:prstGeom>
        </p:spPr>
      </p:pic>
      <p:grpSp>
        <p:nvGrpSpPr>
          <p:cNvPr id="19" name="Group 15"/>
          <p:cNvGrpSpPr/>
          <p:nvPr/>
        </p:nvGrpSpPr>
        <p:grpSpPr>
          <a:xfrm>
            <a:off x="17143420" y="9586538"/>
            <a:ext cx="587815" cy="558423"/>
            <a:chOff x="0" y="0"/>
            <a:chExt cx="154815" cy="147074"/>
          </a:xfrm>
        </p:grpSpPr>
        <p:sp>
          <p:nvSpPr>
            <p:cNvPr id="20" name="Freeform 16"/>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1" name="TextBox 17"/>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8</a:t>
              </a:r>
              <a:r>
                <a:rPr lang="tr-TR" sz="1999" dirty="0">
                  <a:solidFill>
                    <a:srgbClr val="FFFFFF"/>
                  </a:solidFill>
                  <a:latin typeface="Aileron Bold"/>
                </a:rPr>
                <a:t>8</a:t>
              </a:r>
              <a:endParaRPr lang="en-US" sz="1999" dirty="0">
                <a:solidFill>
                  <a:srgbClr val="FFFFFF"/>
                </a:solidFill>
                <a:latin typeface="Aileron Bold"/>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98622" y="8165312"/>
            <a:ext cx="14890757" cy="1650925"/>
            <a:chOff x="0" y="0"/>
            <a:chExt cx="19854342" cy="2201233"/>
          </a:xfrm>
        </p:grpSpPr>
        <p:sp>
          <p:nvSpPr>
            <p:cNvPr id="4" name="AutoShape 4"/>
            <p:cNvSpPr/>
            <p:nvPr/>
          </p:nvSpPr>
          <p:spPr>
            <a:xfrm>
              <a:off x="0" y="0"/>
              <a:ext cx="19854342" cy="2201233"/>
            </a:xfrm>
            <a:prstGeom prst="rect">
              <a:avLst/>
            </a:prstGeom>
            <a:solidFill>
              <a:srgbClr val="5D7963"/>
            </a:solidFill>
          </p:spPr>
          <p:txBody>
            <a:bodyPr/>
            <a:lstStyle/>
            <a:p>
              <a:endParaRPr lang="en-US"/>
            </a:p>
          </p:txBody>
        </p:sp>
        <p:sp>
          <p:nvSpPr>
            <p:cNvPr id="5" name="TextBox 5"/>
            <p:cNvSpPr txBox="1"/>
            <p:nvPr/>
          </p:nvSpPr>
          <p:spPr>
            <a:xfrm>
              <a:off x="1413466" y="618016"/>
              <a:ext cx="17027411" cy="9652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Bold"/>
                </a:rPr>
                <a:t>*: PAYMENT MUST BE MADE PRIOR TO SAMPLE SUBMISSION; **: 100% OVERCHARGE FOR RUSH TAT</a:t>
              </a:r>
            </a:p>
          </p:txBody>
        </p:sp>
      </p:grpSp>
      <p:grpSp>
        <p:nvGrpSpPr>
          <p:cNvPr id="6" name="Group 6"/>
          <p:cNvGrpSpPr/>
          <p:nvPr/>
        </p:nvGrpSpPr>
        <p:grpSpPr>
          <a:xfrm>
            <a:off x="17143420" y="9586538"/>
            <a:ext cx="587815" cy="558423"/>
            <a:chOff x="0" y="0"/>
            <a:chExt cx="154815" cy="147074"/>
          </a:xfrm>
        </p:grpSpPr>
        <p:sp>
          <p:nvSpPr>
            <p:cNvPr id="7" name="Freeform 7"/>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8" name="TextBox 8"/>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dirty="0">
                  <a:solidFill>
                    <a:srgbClr val="FFFFFF"/>
                  </a:solidFill>
                  <a:latin typeface="Aileron Bold"/>
                </a:rPr>
                <a:t>8</a:t>
              </a:r>
              <a:r>
                <a:rPr lang="tr-TR" sz="1999" dirty="0">
                  <a:solidFill>
                    <a:srgbClr val="FFFFFF"/>
                  </a:solidFill>
                  <a:latin typeface="Aileron Bold"/>
                </a:rPr>
                <a:t>9</a:t>
              </a:r>
              <a:endParaRPr lang="en-US" sz="1999" dirty="0">
                <a:solidFill>
                  <a:srgbClr val="FFFFFF"/>
                </a:solidFill>
                <a:latin typeface="Aileron Bold"/>
              </a:endParaRPr>
            </a:p>
          </p:txBody>
        </p:sp>
      </p:grpSp>
      <p:pic>
        <p:nvPicPr>
          <p:cNvPr id="10" name="Resim 9" descr="metin, ekran görüntüsü, sayı, numara, yazı tipi içeren bir resim&#10;&#10;Yapay zeka tarafından oluşturulan içerik yanlış olabilir.">
            <a:extLst>
              <a:ext uri="{FF2B5EF4-FFF2-40B4-BE49-F238E27FC236}">
                <a16:creationId xmlns:a16="http://schemas.microsoft.com/office/drawing/2014/main" id="{04DF333A-8BFB-7C60-B6EA-3956C28AA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470763"/>
            <a:ext cx="12954000" cy="7477724"/>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91650" y="4888737"/>
            <a:ext cx="8627335" cy="3248025"/>
          </a:xfrm>
          <a:prstGeom prst="rect">
            <a:avLst/>
          </a:prstGeom>
        </p:spPr>
        <p:txBody>
          <a:bodyPr lIns="0" tIns="0" rIns="0" bIns="0" rtlCol="0" anchor="t">
            <a:spAutoFit/>
          </a:bodyPr>
          <a:lstStyle/>
          <a:p>
            <a:pPr algn="ctr">
              <a:lnSpc>
                <a:spcPts val="3749"/>
              </a:lnSpc>
            </a:pPr>
            <a:r>
              <a:rPr lang="en-US" sz="2499" spc="24">
                <a:solidFill>
                  <a:srgbClr val="5D7963"/>
                </a:solidFill>
                <a:latin typeface="Aileron Bold"/>
              </a:rPr>
              <a:t>Prof. Dr. Ahmet Erhan Aksoylu </a:t>
            </a:r>
          </a:p>
          <a:p>
            <a:pPr algn="ctr">
              <a:lnSpc>
                <a:spcPts val="3749"/>
              </a:lnSpc>
            </a:pPr>
            <a:r>
              <a:rPr lang="en-US" sz="2499" spc="24">
                <a:solidFill>
                  <a:srgbClr val="5D7963"/>
                </a:solidFill>
                <a:latin typeface="Aileron"/>
              </a:rPr>
              <a:t>aksoylu@boun.edu.tr </a:t>
            </a:r>
          </a:p>
          <a:p>
            <a:pPr algn="ctr">
              <a:lnSpc>
                <a:spcPts val="3749"/>
              </a:lnSpc>
            </a:pPr>
            <a:r>
              <a:rPr lang="en-US" sz="2499" spc="24">
                <a:solidFill>
                  <a:srgbClr val="5D7963"/>
                </a:solidFill>
                <a:latin typeface="Aileron"/>
              </a:rPr>
              <a:t>+90 533 399 7954 </a:t>
            </a:r>
          </a:p>
          <a:p>
            <a:pPr algn="ctr">
              <a:lnSpc>
                <a:spcPts val="3749"/>
              </a:lnSpc>
            </a:pPr>
            <a:endParaRPr lang="en-US" sz="2499" spc="24">
              <a:solidFill>
                <a:srgbClr val="5D7963"/>
              </a:solidFill>
              <a:latin typeface="Aileron"/>
            </a:endParaRPr>
          </a:p>
          <a:p>
            <a:pPr algn="ctr">
              <a:lnSpc>
                <a:spcPts val="3749"/>
              </a:lnSpc>
            </a:pPr>
            <a:r>
              <a:rPr lang="en-US" sz="2499" spc="24">
                <a:solidFill>
                  <a:srgbClr val="5D7963"/>
                </a:solidFill>
                <a:latin typeface="Aileron Bold"/>
              </a:rPr>
              <a:t>Dr. Burcu Selen Çaglayan </a:t>
            </a:r>
          </a:p>
          <a:p>
            <a:pPr algn="ctr">
              <a:lnSpc>
                <a:spcPts val="3749"/>
              </a:lnSpc>
            </a:pPr>
            <a:r>
              <a:rPr lang="en-US" sz="2499" spc="24">
                <a:solidFill>
                  <a:srgbClr val="5D7963"/>
                </a:solidFill>
                <a:latin typeface="Aileron"/>
              </a:rPr>
              <a:t>selenbur@boun.edu.tr </a:t>
            </a:r>
          </a:p>
          <a:p>
            <a:pPr algn="ctr">
              <a:lnSpc>
                <a:spcPts val="3749"/>
              </a:lnSpc>
            </a:pPr>
            <a:r>
              <a:rPr lang="en-US" sz="2499" spc="24">
                <a:solidFill>
                  <a:srgbClr val="5D7963"/>
                </a:solidFill>
                <a:latin typeface="Aileron"/>
              </a:rPr>
              <a:t>+90 533 581 7376</a:t>
            </a:r>
          </a:p>
        </p:txBody>
      </p:sp>
      <p:sp>
        <p:nvSpPr>
          <p:cNvPr id="4" name="Freeform 4"/>
          <p:cNvSpPr/>
          <p:nvPr/>
        </p:nvSpPr>
        <p:spPr>
          <a:xfrm>
            <a:off x="2166505" y="1513980"/>
            <a:ext cx="7077626" cy="2653305"/>
          </a:xfrm>
          <a:custGeom>
            <a:avLst/>
            <a:gdLst/>
            <a:ahLst/>
            <a:cxnLst/>
            <a:rect l="l" t="t" r="r" b="b"/>
            <a:pathLst>
              <a:path w="7077626" h="2653305">
                <a:moveTo>
                  <a:pt x="0" y="0"/>
                </a:moveTo>
                <a:lnTo>
                  <a:pt x="7077626" y="0"/>
                </a:lnTo>
                <a:lnTo>
                  <a:pt x="7077626" y="2653304"/>
                </a:lnTo>
                <a:lnTo>
                  <a:pt x="0" y="2653304"/>
                </a:lnTo>
                <a:lnTo>
                  <a:pt x="0" y="0"/>
                </a:lnTo>
                <a:close/>
              </a:path>
            </a:pathLst>
          </a:custGeom>
          <a:blipFill>
            <a:blip r:embed="rId2"/>
            <a:stretch>
              <a:fillRect/>
            </a:stretch>
          </a:blipFill>
        </p:spPr>
        <p:txBody>
          <a:bodyPr/>
          <a:lstStyle/>
          <a:p>
            <a:endParaRPr lang="en-US"/>
          </a:p>
        </p:txBody>
      </p:sp>
      <p:pic>
        <p:nvPicPr>
          <p:cNvPr id="13" name="Resim 12" descr="bitki, dış mekan, manzara, balta girmemiş orman içeren bir resim&#10;&#10;Yapay zeka tarafından oluşturulan içerik yanlış olabilir.">
            <a:extLst>
              <a:ext uri="{FF2B5EF4-FFF2-40B4-BE49-F238E27FC236}">
                <a16:creationId xmlns:a16="http://schemas.microsoft.com/office/drawing/2014/main" id="{01D78280-23D3-7433-A19F-A335C07BD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0" y="0"/>
            <a:ext cx="5486400" cy="10287000"/>
          </a:xfrm>
          <a:prstGeom prst="rect">
            <a:avLst/>
          </a:prstGeom>
        </p:spPr>
      </p:pic>
      <p:grpSp>
        <p:nvGrpSpPr>
          <p:cNvPr id="14" name="Group 5"/>
          <p:cNvGrpSpPr/>
          <p:nvPr/>
        </p:nvGrpSpPr>
        <p:grpSpPr>
          <a:xfrm>
            <a:off x="10840893" y="4499013"/>
            <a:ext cx="4074836" cy="1288975"/>
            <a:chOff x="0" y="0"/>
            <a:chExt cx="5433114" cy="1718633"/>
          </a:xfrm>
        </p:grpSpPr>
        <p:sp>
          <p:nvSpPr>
            <p:cNvPr id="15" name="AutoShape 6"/>
            <p:cNvSpPr/>
            <p:nvPr/>
          </p:nvSpPr>
          <p:spPr>
            <a:xfrm>
              <a:off x="0" y="0"/>
              <a:ext cx="5433114" cy="1718633"/>
            </a:xfrm>
            <a:prstGeom prst="rect">
              <a:avLst/>
            </a:prstGeom>
            <a:solidFill>
              <a:srgbClr val="5D7963"/>
            </a:solidFill>
          </p:spPr>
          <p:txBody>
            <a:bodyPr/>
            <a:lstStyle/>
            <a:p>
              <a:endParaRPr lang="en-US"/>
            </a:p>
          </p:txBody>
        </p:sp>
        <p:sp>
          <p:nvSpPr>
            <p:cNvPr id="16" name="TextBox 7"/>
            <p:cNvSpPr txBox="1"/>
            <p:nvPr/>
          </p:nvSpPr>
          <p:spPr>
            <a:xfrm>
              <a:off x="386793" y="618016"/>
              <a:ext cx="4659528" cy="482600"/>
            </a:xfrm>
            <a:prstGeom prst="rect">
              <a:avLst/>
            </a:prstGeom>
          </p:spPr>
          <p:txBody>
            <a:bodyPr lIns="0" tIns="0" rIns="0" bIns="0" rtlCol="0" anchor="t">
              <a:spAutoFit/>
            </a:bodyPr>
            <a:lstStyle/>
            <a:p>
              <a:pPr algn="ctr">
                <a:lnSpc>
                  <a:spcPts val="2879"/>
                </a:lnSpc>
              </a:pPr>
              <a:r>
                <a:rPr lang="en-US" sz="2400" spc="48">
                  <a:solidFill>
                    <a:srgbClr val="FFFFFF"/>
                  </a:solidFill>
                  <a:latin typeface="Aileron Bold"/>
                </a:rPr>
                <a:t>CONTACT</a:t>
              </a:r>
            </a:p>
          </p:txBody>
        </p:sp>
      </p:grpSp>
      <p:grpSp>
        <p:nvGrpSpPr>
          <p:cNvPr id="17" name="Group 9"/>
          <p:cNvGrpSpPr/>
          <p:nvPr/>
        </p:nvGrpSpPr>
        <p:grpSpPr>
          <a:xfrm>
            <a:off x="17143420" y="9586538"/>
            <a:ext cx="587815" cy="558423"/>
            <a:chOff x="0" y="0"/>
            <a:chExt cx="154815" cy="147074"/>
          </a:xfrm>
        </p:grpSpPr>
        <p:sp>
          <p:nvSpPr>
            <p:cNvPr id="18" name="Freeform 10"/>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19" name="TextBox 11"/>
            <p:cNvSpPr txBox="1"/>
            <p:nvPr/>
          </p:nvSpPr>
          <p:spPr>
            <a:xfrm>
              <a:off x="0" y="38100"/>
              <a:ext cx="154815" cy="108974"/>
            </a:xfrm>
            <a:prstGeom prst="rect">
              <a:avLst/>
            </a:prstGeom>
          </p:spPr>
          <p:txBody>
            <a:bodyPr lIns="50800" tIns="50800" rIns="50800" bIns="50800" rtlCol="0" anchor="ctr"/>
            <a:lstStyle/>
            <a:p>
              <a:pPr algn="ctr">
                <a:lnSpc>
                  <a:spcPts val="1919"/>
                </a:lnSpc>
              </a:pPr>
              <a:r>
                <a:rPr lang="tr-TR" sz="1999" dirty="0">
                  <a:solidFill>
                    <a:srgbClr val="FFFFFF"/>
                  </a:solidFill>
                  <a:latin typeface="Aileron Bold"/>
                </a:rPr>
                <a:t>90</a:t>
              </a:r>
              <a:endParaRPr lang="en-US" sz="1999" dirty="0">
                <a:solidFill>
                  <a:srgbClr val="FFFFFF"/>
                </a:solidFill>
                <a:latin typeface="Aileron Bold"/>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33315" y="1375488"/>
            <a:ext cx="1567179" cy="1571657"/>
          </a:xfrm>
          <a:custGeom>
            <a:avLst/>
            <a:gdLst/>
            <a:ahLst/>
            <a:cxnLst/>
            <a:rect l="l" t="t" r="r" b="b"/>
            <a:pathLst>
              <a:path w="1567179" h="1571657">
                <a:moveTo>
                  <a:pt x="0" y="0"/>
                </a:moveTo>
                <a:lnTo>
                  <a:pt x="1567179" y="0"/>
                </a:lnTo>
                <a:lnTo>
                  <a:pt x="1567179" y="1571657"/>
                </a:lnTo>
                <a:lnTo>
                  <a:pt x="0" y="1571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033315" y="4187920"/>
            <a:ext cx="1567179" cy="1571657"/>
          </a:xfrm>
          <a:custGeom>
            <a:avLst/>
            <a:gdLst/>
            <a:ahLst/>
            <a:cxnLst/>
            <a:rect l="l" t="t" r="r" b="b"/>
            <a:pathLst>
              <a:path w="1567179" h="1571657">
                <a:moveTo>
                  <a:pt x="0" y="0"/>
                </a:moveTo>
                <a:lnTo>
                  <a:pt x="1567179" y="0"/>
                </a:lnTo>
                <a:lnTo>
                  <a:pt x="1567179" y="1571657"/>
                </a:lnTo>
                <a:lnTo>
                  <a:pt x="0" y="1571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33315" y="7070708"/>
            <a:ext cx="1567179" cy="1571657"/>
          </a:xfrm>
          <a:custGeom>
            <a:avLst/>
            <a:gdLst/>
            <a:ahLst/>
            <a:cxnLst/>
            <a:rect l="l" t="t" r="r" b="b"/>
            <a:pathLst>
              <a:path w="1567179" h="1571657">
                <a:moveTo>
                  <a:pt x="0" y="0"/>
                </a:moveTo>
                <a:lnTo>
                  <a:pt x="1567179" y="0"/>
                </a:lnTo>
                <a:lnTo>
                  <a:pt x="1567179" y="1571657"/>
                </a:lnTo>
                <a:lnTo>
                  <a:pt x="0" y="1571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3111780" y="1386183"/>
            <a:ext cx="7023495" cy="1550266"/>
            <a:chOff x="0" y="0"/>
            <a:chExt cx="9364659" cy="2067022"/>
          </a:xfrm>
        </p:grpSpPr>
        <p:sp>
          <p:nvSpPr>
            <p:cNvPr id="8" name="TextBox 8"/>
            <p:cNvSpPr txBox="1"/>
            <p:nvPr/>
          </p:nvSpPr>
          <p:spPr>
            <a:xfrm>
              <a:off x="0" y="-66675"/>
              <a:ext cx="9364659"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Bold"/>
                </a:rPr>
                <a:t>EX SITU</a:t>
              </a:r>
            </a:p>
          </p:txBody>
        </p:sp>
        <p:sp>
          <p:nvSpPr>
            <p:cNvPr id="9" name="TextBox 9"/>
            <p:cNvSpPr txBox="1"/>
            <p:nvPr/>
          </p:nvSpPr>
          <p:spPr>
            <a:xfrm>
              <a:off x="0" y="847822"/>
              <a:ext cx="9364659" cy="121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Processes or experiments conducted outside of the natural or original environment.</a:t>
              </a:r>
            </a:p>
          </p:txBody>
        </p:sp>
      </p:grpSp>
      <p:grpSp>
        <p:nvGrpSpPr>
          <p:cNvPr id="10" name="Group 10"/>
          <p:cNvGrpSpPr/>
          <p:nvPr/>
        </p:nvGrpSpPr>
        <p:grpSpPr>
          <a:xfrm>
            <a:off x="3111780" y="4271001"/>
            <a:ext cx="7498902" cy="1550266"/>
            <a:chOff x="0" y="0"/>
            <a:chExt cx="9998536" cy="2067022"/>
          </a:xfrm>
        </p:grpSpPr>
        <p:sp>
          <p:nvSpPr>
            <p:cNvPr id="11" name="TextBox 11"/>
            <p:cNvSpPr txBox="1"/>
            <p:nvPr/>
          </p:nvSpPr>
          <p:spPr>
            <a:xfrm>
              <a:off x="0" y="-66675"/>
              <a:ext cx="9998536"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Bold"/>
                </a:rPr>
                <a:t>IN SITU</a:t>
              </a:r>
            </a:p>
          </p:txBody>
        </p:sp>
        <p:sp>
          <p:nvSpPr>
            <p:cNvPr id="12" name="TextBox 12"/>
            <p:cNvSpPr txBox="1"/>
            <p:nvPr/>
          </p:nvSpPr>
          <p:spPr>
            <a:xfrm>
              <a:off x="0" y="847822"/>
              <a:ext cx="9998536" cy="121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Processes or experiments conducted within the natural or original environment</a:t>
              </a:r>
            </a:p>
          </p:txBody>
        </p:sp>
      </p:grpSp>
      <p:grpSp>
        <p:nvGrpSpPr>
          <p:cNvPr id="13" name="Group 13"/>
          <p:cNvGrpSpPr/>
          <p:nvPr/>
        </p:nvGrpSpPr>
        <p:grpSpPr>
          <a:xfrm>
            <a:off x="3111780" y="6917695"/>
            <a:ext cx="7498902" cy="2502766"/>
            <a:chOff x="0" y="0"/>
            <a:chExt cx="9998536" cy="3337022"/>
          </a:xfrm>
        </p:grpSpPr>
        <p:sp>
          <p:nvSpPr>
            <p:cNvPr id="14" name="TextBox 14"/>
            <p:cNvSpPr txBox="1"/>
            <p:nvPr/>
          </p:nvSpPr>
          <p:spPr>
            <a:xfrm>
              <a:off x="0" y="-66675"/>
              <a:ext cx="9998536" cy="736727"/>
            </a:xfrm>
            <a:prstGeom prst="rect">
              <a:avLst/>
            </a:prstGeom>
          </p:spPr>
          <p:txBody>
            <a:bodyPr lIns="0" tIns="0" rIns="0" bIns="0" rtlCol="0" anchor="t">
              <a:spAutoFit/>
            </a:bodyPr>
            <a:lstStyle/>
            <a:p>
              <a:pPr>
                <a:lnSpc>
                  <a:spcPts val="4652"/>
                </a:lnSpc>
              </a:pPr>
              <a:r>
                <a:rPr lang="en-US" sz="3300" spc="419">
                  <a:solidFill>
                    <a:srgbClr val="5D7963"/>
                  </a:solidFill>
                  <a:latin typeface="Aileron Bold"/>
                </a:rPr>
                <a:t>OPERANDO</a:t>
              </a:r>
            </a:p>
          </p:txBody>
        </p:sp>
        <p:sp>
          <p:nvSpPr>
            <p:cNvPr id="15" name="TextBox 15"/>
            <p:cNvSpPr txBox="1"/>
            <p:nvPr/>
          </p:nvSpPr>
          <p:spPr>
            <a:xfrm>
              <a:off x="0" y="847822"/>
              <a:ext cx="9998536" cy="2489200"/>
            </a:xfrm>
            <a:prstGeom prst="rect">
              <a:avLst/>
            </a:prstGeom>
          </p:spPr>
          <p:txBody>
            <a:bodyPr lIns="0" tIns="0" rIns="0" bIns="0" rtlCol="0" anchor="t">
              <a:spAutoFit/>
            </a:bodyPr>
            <a:lstStyle/>
            <a:p>
              <a:pPr>
                <a:lnSpc>
                  <a:spcPts val="3750"/>
                </a:lnSpc>
              </a:pPr>
              <a:r>
                <a:rPr lang="en-US" sz="2500" spc="25">
                  <a:solidFill>
                    <a:srgbClr val="5D7963"/>
                  </a:solidFill>
                  <a:latin typeface="Aileron"/>
                </a:rPr>
                <a:t>conducting measurements or analysis on a catalyst or material under realistic operating conditions, simultaneously with measuring its activity and stability in chemical reaction of interest.</a:t>
              </a:r>
            </a:p>
          </p:txBody>
        </p:sp>
      </p:grpSp>
      <p:pic>
        <p:nvPicPr>
          <p:cNvPr id="21" name="Resim 20" descr="yaprak, bitki, dış mekan, yeşil içeren bir resim&#10;&#10;Yapay zeka tarafından oluşturulan içerik yanlış olabilir.">
            <a:extLst>
              <a:ext uri="{FF2B5EF4-FFF2-40B4-BE49-F238E27FC236}">
                <a16:creationId xmlns:a16="http://schemas.microsoft.com/office/drawing/2014/main" id="{F7A948F5-DFD4-614B-DF39-03DEFA38B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717" y="0"/>
            <a:ext cx="6832283" cy="10287000"/>
          </a:xfrm>
          <a:prstGeom prst="rect">
            <a:avLst/>
          </a:prstGeom>
        </p:spPr>
      </p:pic>
      <p:sp>
        <p:nvSpPr>
          <p:cNvPr id="22" name="AutoShape 3"/>
          <p:cNvSpPr/>
          <p:nvPr/>
        </p:nvSpPr>
        <p:spPr>
          <a:xfrm>
            <a:off x="12294500" y="1202649"/>
            <a:ext cx="5151358" cy="8098838"/>
          </a:xfrm>
          <a:prstGeom prst="rect">
            <a:avLst/>
          </a:prstGeom>
          <a:solidFill>
            <a:srgbClr val="5D7963"/>
          </a:solidFill>
        </p:spPr>
        <p:txBody>
          <a:bodyPr/>
          <a:lstStyle/>
          <a:p>
            <a:endParaRPr lang="en-US"/>
          </a:p>
        </p:txBody>
      </p:sp>
      <p:sp>
        <p:nvSpPr>
          <p:cNvPr id="23" name="TextBox 16"/>
          <p:cNvSpPr txBox="1"/>
          <p:nvPr/>
        </p:nvSpPr>
        <p:spPr>
          <a:xfrm>
            <a:off x="12606800" y="4546473"/>
            <a:ext cx="4526759" cy="1213104"/>
          </a:xfrm>
          <a:prstGeom prst="rect">
            <a:avLst/>
          </a:prstGeom>
        </p:spPr>
        <p:txBody>
          <a:bodyPr lIns="0" tIns="0" rIns="0" bIns="0" rtlCol="0" anchor="t">
            <a:spAutoFit/>
          </a:bodyPr>
          <a:lstStyle/>
          <a:p>
            <a:pPr algn="ctr">
              <a:lnSpc>
                <a:spcPts val="4788"/>
              </a:lnSpc>
            </a:pPr>
            <a:r>
              <a:rPr lang="en-US" sz="4200" spc="75">
                <a:solidFill>
                  <a:srgbClr val="FFFFFF"/>
                </a:solidFill>
                <a:latin typeface="Aileron Bold"/>
              </a:rPr>
              <a:t>A LITTLE TERMINOLOGY… </a:t>
            </a:r>
          </a:p>
        </p:txBody>
      </p:sp>
      <p:grpSp>
        <p:nvGrpSpPr>
          <p:cNvPr id="24" name="Group 17"/>
          <p:cNvGrpSpPr/>
          <p:nvPr/>
        </p:nvGrpSpPr>
        <p:grpSpPr>
          <a:xfrm>
            <a:off x="17143420" y="9586538"/>
            <a:ext cx="587815" cy="558423"/>
            <a:chOff x="0" y="0"/>
            <a:chExt cx="154815" cy="147074"/>
          </a:xfrm>
        </p:grpSpPr>
        <p:sp>
          <p:nvSpPr>
            <p:cNvPr id="25" name="Freeform 18"/>
            <p:cNvSpPr/>
            <p:nvPr/>
          </p:nvSpPr>
          <p:spPr>
            <a:xfrm>
              <a:off x="0" y="0"/>
              <a:ext cx="154815" cy="147074"/>
            </a:xfrm>
            <a:custGeom>
              <a:avLst/>
              <a:gdLst/>
              <a:ahLst/>
              <a:cxnLst/>
              <a:rect l="l" t="t" r="r" b="b"/>
              <a:pathLst>
                <a:path w="154815" h="147074">
                  <a:moveTo>
                    <a:pt x="73537" y="0"/>
                  </a:moveTo>
                  <a:lnTo>
                    <a:pt x="81278" y="0"/>
                  </a:lnTo>
                  <a:cubicBezTo>
                    <a:pt x="121892" y="0"/>
                    <a:pt x="154815" y="32924"/>
                    <a:pt x="154815" y="73537"/>
                  </a:cubicBezTo>
                  <a:lnTo>
                    <a:pt x="154815" y="73537"/>
                  </a:lnTo>
                  <a:cubicBezTo>
                    <a:pt x="154815" y="93040"/>
                    <a:pt x="147068" y="111745"/>
                    <a:pt x="133277" y="125536"/>
                  </a:cubicBezTo>
                  <a:cubicBezTo>
                    <a:pt x="119486" y="139327"/>
                    <a:pt x="100781" y="147074"/>
                    <a:pt x="81278" y="147074"/>
                  </a:cubicBezTo>
                  <a:lnTo>
                    <a:pt x="73537" y="147074"/>
                  </a:lnTo>
                  <a:cubicBezTo>
                    <a:pt x="54034" y="147074"/>
                    <a:pt x="35329" y="139327"/>
                    <a:pt x="21539" y="125536"/>
                  </a:cubicBezTo>
                  <a:cubicBezTo>
                    <a:pt x="7748" y="111745"/>
                    <a:pt x="0" y="93040"/>
                    <a:pt x="0" y="73537"/>
                  </a:cubicBezTo>
                  <a:lnTo>
                    <a:pt x="0" y="73537"/>
                  </a:lnTo>
                  <a:cubicBezTo>
                    <a:pt x="0" y="54034"/>
                    <a:pt x="7748" y="35329"/>
                    <a:pt x="21539" y="21539"/>
                  </a:cubicBezTo>
                  <a:cubicBezTo>
                    <a:pt x="35329" y="7748"/>
                    <a:pt x="54034" y="0"/>
                    <a:pt x="73537" y="0"/>
                  </a:cubicBezTo>
                  <a:close/>
                </a:path>
              </a:pathLst>
            </a:custGeom>
            <a:solidFill>
              <a:srgbClr val="445751"/>
            </a:solidFill>
          </p:spPr>
          <p:txBody>
            <a:bodyPr/>
            <a:lstStyle/>
            <a:p>
              <a:endParaRPr lang="en-US"/>
            </a:p>
          </p:txBody>
        </p:sp>
        <p:sp>
          <p:nvSpPr>
            <p:cNvPr id="26" name="TextBox 19"/>
            <p:cNvSpPr txBox="1"/>
            <p:nvPr/>
          </p:nvSpPr>
          <p:spPr>
            <a:xfrm>
              <a:off x="0" y="38100"/>
              <a:ext cx="154815" cy="108974"/>
            </a:xfrm>
            <a:prstGeom prst="rect">
              <a:avLst/>
            </a:prstGeom>
          </p:spPr>
          <p:txBody>
            <a:bodyPr lIns="50800" tIns="50800" rIns="50800" bIns="50800" rtlCol="0" anchor="ctr"/>
            <a:lstStyle/>
            <a:p>
              <a:pPr algn="ctr">
                <a:lnSpc>
                  <a:spcPts val="1919"/>
                </a:lnSpc>
              </a:pPr>
              <a:r>
                <a:rPr lang="en-US" sz="1999">
                  <a:solidFill>
                    <a:srgbClr val="FFFFFF"/>
                  </a:solidFill>
                  <a:latin typeface="Aileron Bold"/>
                </a:rPr>
                <a:t> 9</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5450</Words>
  <Application>Microsoft Office PowerPoint</Application>
  <PresentationFormat>Özel</PresentationFormat>
  <Paragraphs>658</Paragraphs>
  <Slides>85</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85</vt:i4>
      </vt:variant>
    </vt:vector>
  </HeadingPairs>
  <TitlesOfParts>
    <vt:vector size="93" baseType="lpstr">
      <vt:lpstr>Aileron Bold</vt:lpstr>
      <vt:lpstr>Arial</vt:lpstr>
      <vt:lpstr>Calibri</vt:lpstr>
      <vt:lpstr>Aileron Heavy</vt:lpstr>
      <vt:lpstr>Aileron</vt:lpstr>
      <vt:lpstr>Arimo</vt:lpstr>
      <vt:lpstr>Arimo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SNGHYDTEC- presentation</dc:title>
  <cp:lastModifiedBy>bariş demirci</cp:lastModifiedBy>
  <cp:revision>38</cp:revision>
  <dcterms:created xsi:type="dcterms:W3CDTF">2006-08-16T00:00:00Z</dcterms:created>
  <dcterms:modified xsi:type="dcterms:W3CDTF">2025-03-03T08:01:28Z</dcterms:modified>
  <dc:identifier>DAFozFSkacE</dc:identifier>
</cp:coreProperties>
</file>